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4" r:id="rId4"/>
    <p:sldId id="261" r:id="rId5"/>
    <p:sldId id="258" r:id="rId6"/>
    <p:sldId id="259" r:id="rId7"/>
    <p:sldId id="262" r:id="rId8"/>
    <p:sldId id="266" r:id="rId9"/>
    <p:sldId id="264" r:id="rId10"/>
    <p:sldId id="275" r:id="rId11"/>
    <p:sldId id="267" r:id="rId12"/>
    <p:sldId id="268" r:id="rId13"/>
    <p:sldId id="276" r:id="rId14"/>
    <p:sldId id="277" r:id="rId15"/>
    <p:sldId id="270" r:id="rId16"/>
    <p:sldId id="271" r:id="rId17"/>
    <p:sldId id="278" r:id="rId18"/>
    <p:sldId id="279" r:id="rId19"/>
    <p:sldId id="273"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McCo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66" autoAdjust="0"/>
  </p:normalViewPr>
  <p:slideViewPr>
    <p:cSldViewPr>
      <p:cViewPr>
        <p:scale>
          <a:sx n="64" d="100"/>
          <a:sy n="64" d="100"/>
        </p:scale>
        <p:origin x="-6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44AE3-64CA-5748-B37E-8DD8329A82A8}" type="datetimeFigureOut">
              <a:rPr lang="en-US" smtClean="0"/>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C5D57-9B3B-3646-9D82-9B68876ACED1}" type="slidenum">
              <a:rPr lang="en-US" smtClean="0"/>
              <a:t>‹#›</a:t>
            </a:fld>
            <a:endParaRPr lang="en-US"/>
          </a:p>
        </p:txBody>
      </p:sp>
    </p:spTree>
    <p:extLst>
      <p:ext uri="{BB962C8B-B14F-4D97-AF65-F5344CB8AC3E}">
        <p14:creationId xmlns:p14="http://schemas.microsoft.com/office/powerpoint/2010/main" val="2317755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CC5D57-9B3B-3646-9D82-9B68876ACED1}" type="slidenum">
              <a:rPr lang="en-US" smtClean="0"/>
              <a:t>1</a:t>
            </a:fld>
            <a:endParaRPr lang="en-US"/>
          </a:p>
        </p:txBody>
      </p:sp>
    </p:spTree>
    <p:extLst>
      <p:ext uri="{BB962C8B-B14F-4D97-AF65-F5344CB8AC3E}">
        <p14:creationId xmlns:p14="http://schemas.microsoft.com/office/powerpoint/2010/main" val="179167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data</a:t>
            </a:r>
            <a:r>
              <a:rPr lang="en-US" baseline="0" dirty="0" smtClean="0"/>
              <a:t> was collected, they had to be classified</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10</a:t>
            </a:fld>
            <a:endParaRPr lang="en-US"/>
          </a:p>
        </p:txBody>
      </p:sp>
    </p:spTree>
    <p:extLst>
      <p:ext uri="{BB962C8B-B14F-4D97-AF65-F5344CB8AC3E}">
        <p14:creationId xmlns:p14="http://schemas.microsoft.com/office/powerpoint/2010/main" val="275280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Newer,</a:t>
            </a:r>
            <a:r>
              <a:rPr lang="en-US" baseline="0" dirty="0" smtClean="0"/>
              <a:t> but older than 50</a:t>
            </a:r>
          </a:p>
          <a:p>
            <a:r>
              <a:rPr lang="en-US" baseline="0" dirty="0" smtClean="0"/>
              <a:t>Technology and modernization </a:t>
            </a:r>
          </a:p>
          <a:p>
            <a:r>
              <a:rPr lang="en-US" baseline="0" dirty="0" smtClean="0"/>
              <a:t>Note the adaptations made to accommodate electrical needs</a:t>
            </a:r>
          </a:p>
        </p:txBody>
      </p:sp>
      <p:sp>
        <p:nvSpPr>
          <p:cNvPr id="4" name="Slide Number Placeholder 3"/>
          <p:cNvSpPr>
            <a:spLocks noGrp="1"/>
          </p:cNvSpPr>
          <p:nvPr>
            <p:ph type="sldNum" sz="quarter" idx="10"/>
          </p:nvPr>
        </p:nvSpPr>
        <p:spPr/>
        <p:txBody>
          <a:bodyPr/>
          <a:lstStyle/>
          <a:p>
            <a:fld id="{D3CC5D57-9B3B-3646-9D82-9B68876ACED1}" type="slidenum">
              <a:rPr lang="en-US" smtClean="0"/>
              <a:t>11</a:t>
            </a:fld>
            <a:endParaRPr lang="en-US"/>
          </a:p>
        </p:txBody>
      </p:sp>
    </p:spTree>
    <p:extLst>
      <p:ext uri="{BB962C8B-B14F-4D97-AF65-F5344CB8AC3E}">
        <p14:creationId xmlns:p14="http://schemas.microsoft.com/office/powerpoint/2010/main" val="311200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murals blending in with restored murals.</a:t>
            </a:r>
          </a:p>
          <a:p>
            <a:r>
              <a:rPr lang="en-US" baseline="0" dirty="0" smtClean="0"/>
              <a:t>Murals that don’t qualify due to the age of business.</a:t>
            </a:r>
          </a:p>
          <a:p>
            <a:r>
              <a:rPr lang="en-US" baseline="0" dirty="0" smtClean="0"/>
              <a:t>Politics, Politics, Politics.</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12</a:t>
            </a:fld>
            <a:endParaRPr lang="en-US"/>
          </a:p>
        </p:txBody>
      </p:sp>
    </p:spTree>
    <p:extLst>
      <p:ext uri="{BB962C8B-B14F-4D97-AF65-F5344CB8AC3E}">
        <p14:creationId xmlns:p14="http://schemas.microsoft.com/office/powerpoint/2010/main" val="343731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a:t>
            </a:r>
            <a:r>
              <a:rPr lang="en-US" baseline="0" dirty="0" smtClean="0"/>
              <a:t> it real</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13</a:t>
            </a:fld>
            <a:endParaRPr lang="en-US"/>
          </a:p>
        </p:txBody>
      </p:sp>
    </p:spTree>
    <p:extLst>
      <p:ext uri="{BB962C8B-B14F-4D97-AF65-F5344CB8AC3E}">
        <p14:creationId xmlns:p14="http://schemas.microsoft.com/office/powerpoint/2010/main" val="19758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Indoor murals</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14</a:t>
            </a:fld>
            <a:endParaRPr lang="en-US"/>
          </a:p>
        </p:txBody>
      </p:sp>
    </p:spTree>
    <p:extLst>
      <p:ext uri="{BB962C8B-B14F-4D97-AF65-F5344CB8AC3E}">
        <p14:creationId xmlns:p14="http://schemas.microsoft.com/office/powerpoint/2010/main" val="1613872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a:t>
            </a:r>
            <a:r>
              <a:rPr lang="en-US" baseline="0" dirty="0" smtClean="0"/>
              <a:t> to maintain murals</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15</a:t>
            </a:fld>
            <a:endParaRPr lang="en-US"/>
          </a:p>
        </p:txBody>
      </p:sp>
    </p:spTree>
    <p:extLst>
      <p:ext uri="{BB962C8B-B14F-4D97-AF65-F5344CB8AC3E}">
        <p14:creationId xmlns:p14="http://schemas.microsoft.com/office/powerpoint/2010/main" val="315223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 use the information I collected.</a:t>
            </a:r>
          </a:p>
          <a:p>
            <a:r>
              <a:rPr lang="en-US" dirty="0" smtClean="0"/>
              <a:t>Control</a:t>
            </a:r>
            <a:r>
              <a:rPr lang="en-US" baseline="0" dirty="0" smtClean="0"/>
              <a:t> invasive mural species.</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16</a:t>
            </a:fld>
            <a:endParaRPr lang="en-US"/>
          </a:p>
        </p:txBody>
      </p:sp>
    </p:spTree>
    <p:extLst>
      <p:ext uri="{BB962C8B-B14F-4D97-AF65-F5344CB8AC3E}">
        <p14:creationId xmlns:p14="http://schemas.microsoft.com/office/powerpoint/2010/main" val="2472033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a:t>
            </a:r>
            <a:r>
              <a:rPr lang="en-US" baseline="0" dirty="0" smtClean="0"/>
              <a:t> murals an important part of the urban landscape?</a:t>
            </a:r>
          </a:p>
          <a:p>
            <a:endParaRPr lang="en-US" dirty="0" smtClean="0"/>
          </a:p>
          <a:p>
            <a:r>
              <a:rPr lang="en-US" dirty="0" smtClean="0"/>
              <a:t>French</a:t>
            </a:r>
            <a:r>
              <a:rPr lang="en-US" baseline="0" dirty="0" smtClean="0"/>
              <a:t> Human Geographer, Vidal de la </a:t>
            </a:r>
            <a:r>
              <a:rPr lang="en-US" baseline="0" dirty="0" err="1" smtClean="0"/>
              <a:t>Blache</a:t>
            </a:r>
            <a:r>
              <a:rPr lang="en-US" baseline="0" dirty="0" smtClean="0"/>
              <a:t>, is quoted as saying “a landscape is that to a medal cast in the image of its people”.  This is very true in regards to historic murals.  </a:t>
            </a:r>
          </a:p>
          <a:p>
            <a:endParaRPr lang="en-US" baseline="0" dirty="0" smtClean="0"/>
          </a:p>
          <a:p>
            <a:r>
              <a:rPr lang="en-US" baseline="0" dirty="0" smtClean="0"/>
              <a:t>Geographers John A. Matthews and David T. Herbert state “the record of people’s </a:t>
            </a:r>
            <a:r>
              <a:rPr lang="en-US" baseline="0" dirty="0" err="1" smtClean="0"/>
              <a:t>occupance</a:t>
            </a:r>
            <a:r>
              <a:rPr lang="en-US" baseline="0" dirty="0" smtClean="0"/>
              <a:t> of the land over long periods of time could be read from the study of landscape”.  Such is also true for murals on historic buildings providing living history for the passerby” in their co-authored book, </a:t>
            </a:r>
            <a:r>
              <a:rPr lang="en-US" i="1" baseline="0" dirty="0" smtClean="0"/>
              <a:t>Geography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17</a:t>
            </a:fld>
            <a:endParaRPr lang="en-US"/>
          </a:p>
        </p:txBody>
      </p:sp>
    </p:spTree>
    <p:extLst>
      <p:ext uri="{BB962C8B-B14F-4D97-AF65-F5344CB8AC3E}">
        <p14:creationId xmlns:p14="http://schemas.microsoft.com/office/powerpoint/2010/main" val="742338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needs to be done.  We need to separate</a:t>
            </a:r>
            <a:r>
              <a:rPr lang="en-US" baseline="0" dirty="0" smtClean="0"/>
              <a:t> truly historic murals from the murals of historic images.  Public opinion could be useful in able to determine whether or not the difference matters and if so, how to further manage authenticity.</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18</a:t>
            </a:fld>
            <a:endParaRPr lang="en-US"/>
          </a:p>
        </p:txBody>
      </p:sp>
    </p:spTree>
    <p:extLst>
      <p:ext uri="{BB962C8B-B14F-4D97-AF65-F5344CB8AC3E}">
        <p14:creationId xmlns:p14="http://schemas.microsoft.com/office/powerpoint/2010/main" val="113062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CC5D57-9B3B-3646-9D82-9B68876ACED1}" type="slidenum">
              <a:rPr lang="en-US" smtClean="0"/>
              <a:t>19</a:t>
            </a:fld>
            <a:endParaRPr lang="en-US"/>
          </a:p>
        </p:txBody>
      </p:sp>
    </p:spTree>
    <p:extLst>
      <p:ext uri="{BB962C8B-B14F-4D97-AF65-F5344CB8AC3E}">
        <p14:creationId xmlns:p14="http://schemas.microsoft.com/office/powerpoint/2010/main" val="395552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my presentation, we will be going over </a:t>
            </a:r>
          </a:p>
          <a:p>
            <a:endParaRPr lang="en-US" baseline="0" dirty="0" smtClean="0"/>
          </a:p>
          <a:p>
            <a:r>
              <a:rPr lang="en-US" baseline="0" dirty="0" smtClean="0"/>
              <a:t>What a mural is</a:t>
            </a:r>
          </a:p>
          <a:p>
            <a:r>
              <a:rPr lang="en-US" baseline="0" dirty="0" smtClean="0"/>
              <a:t>How I compiled a mural inventory</a:t>
            </a:r>
          </a:p>
          <a:p>
            <a:r>
              <a:rPr lang="en-US" baseline="0" dirty="0" smtClean="0"/>
              <a:t>How database is used in management</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2</a:t>
            </a:fld>
            <a:endParaRPr lang="en-US"/>
          </a:p>
        </p:txBody>
      </p:sp>
    </p:spTree>
    <p:extLst>
      <p:ext uri="{BB962C8B-B14F-4D97-AF65-F5344CB8AC3E}">
        <p14:creationId xmlns:p14="http://schemas.microsoft.com/office/powerpoint/2010/main" val="3853301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CC5D57-9B3B-3646-9D82-9B68876ACED1}" type="slidenum">
              <a:rPr lang="en-US" smtClean="0"/>
              <a:t>20</a:t>
            </a:fld>
            <a:endParaRPr lang="en-US"/>
          </a:p>
        </p:txBody>
      </p:sp>
    </p:spTree>
    <p:extLst>
      <p:ext uri="{BB962C8B-B14F-4D97-AF65-F5344CB8AC3E}">
        <p14:creationId xmlns:p14="http://schemas.microsoft.com/office/powerpoint/2010/main" val="422360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a:t>
            </a:r>
            <a:r>
              <a:rPr lang="en-US" baseline="0" dirty="0" smtClean="0"/>
              <a:t> of a mural</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3</a:t>
            </a:fld>
            <a:endParaRPr lang="en-US"/>
          </a:p>
        </p:txBody>
      </p:sp>
    </p:spTree>
    <p:extLst>
      <p:ext uri="{BB962C8B-B14F-4D97-AF65-F5344CB8AC3E}">
        <p14:creationId xmlns:p14="http://schemas.microsoft.com/office/powerpoint/2010/main" val="132868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a:t>
            </a:r>
            <a:r>
              <a:rPr lang="en-US" baseline="0" dirty="0" smtClean="0"/>
              <a:t> of a historic mural.  </a:t>
            </a:r>
          </a:p>
          <a:p>
            <a:endParaRPr lang="en-US" baseline="0" dirty="0" smtClean="0"/>
          </a:p>
          <a:p>
            <a:r>
              <a:rPr lang="en-US" baseline="0" dirty="0" smtClean="0"/>
              <a:t>Mural older than 50 years</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4</a:t>
            </a:fld>
            <a:endParaRPr lang="en-US"/>
          </a:p>
        </p:txBody>
      </p:sp>
    </p:spTree>
    <p:extLst>
      <p:ext uri="{BB962C8B-B14F-4D97-AF65-F5344CB8AC3E}">
        <p14:creationId xmlns:p14="http://schemas.microsoft.com/office/powerpoint/2010/main" val="254831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murals</a:t>
            </a:r>
            <a:r>
              <a:rPr lang="en-US" baseline="0" dirty="0" smtClean="0"/>
              <a:t> were used for</a:t>
            </a:r>
          </a:p>
          <a:p>
            <a:endParaRPr lang="en-US" baseline="0" dirty="0" smtClean="0"/>
          </a:p>
          <a:p>
            <a:r>
              <a:rPr lang="en-US" baseline="0" dirty="0" smtClean="0"/>
              <a:t>How they compare to today’s uses</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5</a:t>
            </a:fld>
            <a:endParaRPr lang="en-US"/>
          </a:p>
        </p:txBody>
      </p:sp>
    </p:spTree>
    <p:extLst>
      <p:ext uri="{BB962C8B-B14F-4D97-AF65-F5344CB8AC3E}">
        <p14:creationId xmlns:p14="http://schemas.microsoft.com/office/powerpoint/2010/main" val="299976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street downtowns have been struggling</a:t>
            </a:r>
            <a:r>
              <a:rPr lang="en-US" baseline="0" dirty="0" smtClean="0"/>
              <a:t> since the invention of strip malls and shopping centers</a:t>
            </a:r>
          </a:p>
          <a:p>
            <a:r>
              <a:rPr lang="en-US" baseline="0" dirty="0" smtClean="0"/>
              <a:t>-small mom and pop stores can’t compete against large corporation discount stores</a:t>
            </a:r>
          </a:p>
          <a:p>
            <a:endParaRPr lang="en-US" baseline="0" dirty="0" smtClean="0"/>
          </a:p>
          <a:p>
            <a:r>
              <a:rPr lang="en-US" baseline="0" dirty="0" smtClean="0"/>
              <a:t>Programs are in place to help spark retail business in downtown areas.  </a:t>
            </a:r>
          </a:p>
          <a:p>
            <a:r>
              <a:rPr lang="en-US" baseline="0" dirty="0" smtClean="0"/>
              <a:t>Many downtowns capitalize on nostalgia</a:t>
            </a:r>
          </a:p>
          <a:p>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6</a:t>
            </a:fld>
            <a:endParaRPr lang="en-US"/>
          </a:p>
        </p:txBody>
      </p:sp>
    </p:spTree>
    <p:extLst>
      <p:ext uri="{BB962C8B-B14F-4D97-AF65-F5344CB8AC3E}">
        <p14:creationId xmlns:p14="http://schemas.microsoft.com/office/powerpoint/2010/main" val="272989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study are encompassed</a:t>
            </a:r>
            <a:r>
              <a:rPr lang="en-US" baseline="0" dirty="0" smtClean="0"/>
              <a:t> a specific area </a:t>
            </a:r>
          </a:p>
          <a:p>
            <a:endParaRPr lang="en-US" baseline="0" dirty="0" smtClean="0"/>
          </a:p>
          <a:p>
            <a:r>
              <a:rPr lang="en-US" baseline="0" dirty="0" smtClean="0"/>
              <a:t>Field work involved charting, documentation based on visual observation, and picture taking</a:t>
            </a:r>
          </a:p>
          <a:p>
            <a:endParaRPr lang="en-US" baseline="0" dirty="0" smtClean="0"/>
          </a:p>
          <a:p>
            <a:r>
              <a:rPr lang="en-US" baseline="0" dirty="0" smtClean="0"/>
              <a:t>Archival work was spent at the local library and on the CWU campus reviewing historic newspapers, articles, and building histories </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7</a:t>
            </a:fld>
            <a:endParaRPr lang="en-US"/>
          </a:p>
        </p:txBody>
      </p:sp>
    </p:spTree>
    <p:extLst>
      <p:ext uri="{BB962C8B-B14F-4D97-AF65-F5344CB8AC3E}">
        <p14:creationId xmlns:p14="http://schemas.microsoft.com/office/powerpoint/2010/main" val="286335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google earth</a:t>
            </a:r>
            <a:r>
              <a:rPr lang="en-US" dirty="0" smtClean="0"/>
              <a:t>….</a:t>
            </a:r>
          </a:p>
          <a:p>
            <a:r>
              <a:rPr lang="en-US" dirty="0" smtClean="0"/>
              <a:t>Size</a:t>
            </a:r>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8</a:t>
            </a:fld>
            <a:endParaRPr lang="en-US"/>
          </a:p>
        </p:txBody>
      </p:sp>
    </p:spTree>
    <p:extLst>
      <p:ext uri="{BB962C8B-B14F-4D97-AF65-F5344CB8AC3E}">
        <p14:creationId xmlns:p14="http://schemas.microsoft.com/office/powerpoint/2010/main" val="316889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variables include:</a:t>
            </a:r>
          </a:p>
          <a:p>
            <a:endParaRPr lang="en-US" dirty="0"/>
          </a:p>
        </p:txBody>
      </p:sp>
      <p:sp>
        <p:nvSpPr>
          <p:cNvPr id="4" name="Slide Number Placeholder 3"/>
          <p:cNvSpPr>
            <a:spLocks noGrp="1"/>
          </p:cNvSpPr>
          <p:nvPr>
            <p:ph type="sldNum" sz="quarter" idx="10"/>
          </p:nvPr>
        </p:nvSpPr>
        <p:spPr/>
        <p:txBody>
          <a:bodyPr/>
          <a:lstStyle/>
          <a:p>
            <a:fld id="{D3CC5D57-9B3B-3646-9D82-9B68876ACED1}" type="slidenum">
              <a:rPr lang="en-US" smtClean="0"/>
              <a:t>9</a:t>
            </a:fld>
            <a:endParaRPr lang="en-US"/>
          </a:p>
        </p:txBody>
      </p:sp>
    </p:spTree>
    <p:extLst>
      <p:ext uri="{BB962C8B-B14F-4D97-AF65-F5344CB8AC3E}">
        <p14:creationId xmlns:p14="http://schemas.microsoft.com/office/powerpoint/2010/main" val="40360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B01E3E7-0005-4456-B86F-14A57BF78C29}" type="datetimeFigureOut">
              <a:rPr lang="en-CA" smtClean="0"/>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349221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B01E3E7-0005-4456-B86F-14A57BF78C29}" type="datetimeFigureOut">
              <a:rPr lang="en-CA" smtClean="0"/>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412726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B01E3E7-0005-4456-B86F-14A57BF78C29}" type="datetimeFigureOut">
              <a:rPr lang="en-CA" smtClean="0"/>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85928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B01E3E7-0005-4456-B86F-14A57BF78C29}" type="datetimeFigureOut">
              <a:rPr lang="en-CA" smtClean="0"/>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196777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1E3E7-0005-4456-B86F-14A57BF78C29}" type="datetimeFigureOut">
              <a:rPr lang="en-CA" smtClean="0"/>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97138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B01E3E7-0005-4456-B86F-14A57BF78C29}" type="datetimeFigureOut">
              <a:rPr lang="en-CA" smtClean="0"/>
              <a:t>13/05/2014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284658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B01E3E7-0005-4456-B86F-14A57BF78C29}" type="datetimeFigureOut">
              <a:rPr lang="en-CA" smtClean="0"/>
              <a:t>13/05/2014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29510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B01E3E7-0005-4456-B86F-14A57BF78C29}" type="datetimeFigureOut">
              <a:rPr lang="en-CA" smtClean="0"/>
              <a:t>13/05/2014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175751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1E3E7-0005-4456-B86F-14A57BF78C29}" type="datetimeFigureOut">
              <a:rPr lang="en-CA" smtClean="0"/>
              <a:t>13/05/2014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54627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1E3E7-0005-4456-B86F-14A57BF78C29}" type="datetimeFigureOut">
              <a:rPr lang="en-CA" smtClean="0"/>
              <a:t>13/05/2014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407779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1E3E7-0005-4456-B86F-14A57BF78C29}" type="datetimeFigureOut">
              <a:rPr lang="en-CA" smtClean="0"/>
              <a:t>13/05/2014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C332E9A-BA2C-4F2E-9E21-A9BD5E2709AC}" type="slidenum">
              <a:rPr lang="en-CA" smtClean="0"/>
              <a:t>‹#›</a:t>
            </a:fld>
            <a:endParaRPr lang="en-CA"/>
          </a:p>
        </p:txBody>
      </p:sp>
    </p:spTree>
    <p:extLst>
      <p:ext uri="{BB962C8B-B14F-4D97-AF65-F5344CB8AC3E}">
        <p14:creationId xmlns:p14="http://schemas.microsoft.com/office/powerpoint/2010/main" val="17057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a:solidFill>
            <a:schemeClr val="tx1">
              <a:lumMod val="95000"/>
              <a:lumOff val="5000"/>
            </a:schemeClr>
          </a:solidFill>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a:ln w="76200" cmpd="thinThick">
            <a:solidFill>
              <a:schemeClr val="bg1">
                <a:lumMod val="50000"/>
              </a:schemeClr>
            </a:solidFill>
            <a:beve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1E3E7-0005-4456-B86F-14A57BF78C29}" type="datetimeFigureOut">
              <a:rPr lang="en-CA" smtClean="0"/>
              <a:t>13/05/2014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32E9A-BA2C-4F2E-9E21-A9BD5E2709AC}" type="slidenum">
              <a:rPr lang="en-CA" smtClean="0"/>
              <a:t>‹#›</a:t>
            </a:fld>
            <a:endParaRPr lang="en-CA"/>
          </a:p>
        </p:txBody>
      </p:sp>
    </p:spTree>
    <p:extLst>
      <p:ext uri="{BB962C8B-B14F-4D97-AF65-F5344CB8AC3E}">
        <p14:creationId xmlns:p14="http://schemas.microsoft.com/office/powerpoint/2010/main" val="234672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cap="all" baseline="0">
          <a:solidFill>
            <a:schemeClr val="bg1">
              <a:lumMod val="75000"/>
            </a:schemeClr>
          </a:solidFill>
          <a:latin typeface="Bodoni MT" panose="020706030806060202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askerville Old Face" panose="020206020805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askerville Old Face" panose="020206020805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askerville Old Face" panose="020206020805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askerville Old Face" panose="020206020805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askerville Old Face" panose="020206020805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fontScale="90000"/>
          </a:bodyPr>
          <a:lstStyle/>
          <a:p>
            <a:r>
              <a:rPr lang="en-CA" dirty="0" smtClean="0"/>
              <a:t>Fading Away:  Historical Murals in Downtown Ellensburg</a:t>
            </a:r>
            <a:endParaRPr lang="en-CA" dirty="0"/>
          </a:p>
        </p:txBody>
      </p:sp>
      <p:sp>
        <p:nvSpPr>
          <p:cNvPr id="3" name="Subtitle 2"/>
          <p:cNvSpPr>
            <a:spLocks noGrp="1"/>
          </p:cNvSpPr>
          <p:nvPr>
            <p:ph type="subTitle" idx="1"/>
          </p:nvPr>
        </p:nvSpPr>
        <p:spPr/>
        <p:txBody>
          <a:bodyPr/>
          <a:lstStyle/>
          <a:p>
            <a:r>
              <a:rPr lang="en-CA" dirty="0" smtClean="0"/>
              <a:t>Amy McCoy &amp; Mathew Novak</a:t>
            </a:r>
          </a:p>
          <a:p>
            <a:r>
              <a:rPr lang="en-CA" sz="2400" dirty="0" smtClean="0"/>
              <a:t>Department of Geography</a:t>
            </a:r>
          </a:p>
          <a:p>
            <a:r>
              <a:rPr lang="en-CA" sz="2400" dirty="0" smtClean="0"/>
              <a:t>Central Washington University</a:t>
            </a:r>
          </a:p>
        </p:txBody>
      </p:sp>
    </p:spTree>
    <p:extLst>
      <p:ext uri="{BB962C8B-B14F-4D97-AF65-F5344CB8AC3E}">
        <p14:creationId xmlns:p14="http://schemas.microsoft.com/office/powerpoint/2010/main" val="101730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The Murals were Classified</a:t>
            </a:r>
            <a:endParaRPr lang="en-CA" dirty="0"/>
          </a:p>
        </p:txBody>
      </p:sp>
      <p:sp>
        <p:nvSpPr>
          <p:cNvPr id="3" name="Content Placeholder 2"/>
          <p:cNvSpPr>
            <a:spLocks noGrp="1"/>
          </p:cNvSpPr>
          <p:nvPr>
            <p:ph idx="1"/>
          </p:nvPr>
        </p:nvSpPr>
        <p:spPr/>
        <p:txBody>
          <a:bodyPr/>
          <a:lstStyle/>
          <a:p>
            <a:pPr marL="525780" indent="-457200">
              <a:buSzPct val="89000"/>
              <a:buFont typeface="Arial"/>
              <a:buChar char="•"/>
              <a:defRPr/>
            </a:pPr>
            <a:r>
              <a:rPr lang="en-US" dirty="0">
                <a:solidFill>
                  <a:srgbClr val="3C3639"/>
                </a:solidFill>
              </a:rPr>
              <a:t>Historic: Created 50 years or older</a:t>
            </a:r>
          </a:p>
          <a:p>
            <a:pPr marL="525780" indent="-457200">
              <a:buSzPct val="89000"/>
              <a:buFont typeface="Arial"/>
              <a:buChar char="•"/>
            </a:pPr>
            <a:r>
              <a:rPr lang="en-US" dirty="0">
                <a:solidFill>
                  <a:srgbClr val="3C3639"/>
                </a:solidFill>
              </a:rPr>
              <a:t>Restored (historic): Original mural restored</a:t>
            </a:r>
          </a:p>
          <a:p>
            <a:pPr marL="525780" indent="-457200">
              <a:buSzPct val="89000"/>
              <a:buFont typeface="Arial"/>
              <a:buChar char="•"/>
              <a:defRPr/>
            </a:pPr>
            <a:r>
              <a:rPr lang="en-US" dirty="0">
                <a:solidFill>
                  <a:srgbClr val="3C3639"/>
                </a:solidFill>
              </a:rPr>
              <a:t>Non-Historic/Other: Created under 50 years old, Works of art or business signs that are non-historic</a:t>
            </a:r>
          </a:p>
          <a:p>
            <a:pPr marL="525780" lvl="0" indent="-457200">
              <a:buSzPct val="89000"/>
              <a:buFont typeface="Arial"/>
              <a:buChar char="•"/>
              <a:defRPr/>
            </a:pPr>
            <a:r>
              <a:rPr lang="en-US" dirty="0">
                <a:solidFill>
                  <a:srgbClr val="3C3639"/>
                </a:solidFill>
              </a:rPr>
              <a:t>Unknown: Authenticity or age that are not  determined </a:t>
            </a:r>
          </a:p>
          <a:p>
            <a:endParaRPr lang="en-CA" dirty="0"/>
          </a:p>
        </p:txBody>
      </p:sp>
    </p:spTree>
    <p:extLst>
      <p:ext uri="{BB962C8B-B14F-4D97-AF65-F5344CB8AC3E}">
        <p14:creationId xmlns:p14="http://schemas.microsoft.com/office/powerpoint/2010/main" val="107113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Examples of Historical Murals</a:t>
            </a:r>
            <a:endParaRPr lang="en-CA" dirty="0"/>
          </a:p>
        </p:txBody>
      </p:sp>
      <p:pic>
        <p:nvPicPr>
          <p:cNvPr id="4" name="Content Placeholder 3"/>
          <p:cNvPicPr>
            <a:picLocks noGrp="1" noChangeAspect="1"/>
          </p:cNvPicPr>
          <p:nvPr>
            <p:ph idx="1"/>
          </p:nvPr>
        </p:nvPicPr>
        <p:blipFill rotWithShape="1">
          <a:blip r:embed="rId3" cstate="email"/>
          <a:srcRect l="789" t="-2020" b="8608"/>
          <a:stretch/>
        </p:blipFill>
        <p:spPr>
          <a:xfrm>
            <a:off x="533400" y="1676400"/>
            <a:ext cx="2938490" cy="2077156"/>
          </a:xfrm>
          <a:prstGeom prst="rect">
            <a:avLst/>
          </a:prstGeom>
        </p:spPr>
      </p:pic>
      <p:pic>
        <p:nvPicPr>
          <p:cNvPr id="6" name="Picture 5" descr="2013-08-25 04.38.00.jp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85800" y="4191000"/>
            <a:ext cx="1312770" cy="2457514"/>
          </a:xfrm>
          <a:prstGeom prst="rect">
            <a:avLst/>
          </a:prstGeom>
        </p:spPr>
      </p:pic>
      <p:pic>
        <p:nvPicPr>
          <p:cNvPr id="8" name="Picture 7" descr="2013-08-22 04.13.12.jp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495800" y="1752600"/>
            <a:ext cx="3560881" cy="1676400"/>
          </a:xfrm>
          <a:prstGeom prst="rect">
            <a:avLst/>
          </a:prstGeom>
        </p:spPr>
      </p:pic>
      <p:pic>
        <p:nvPicPr>
          <p:cNvPr id="9" name="Picture 8" descr="2014-01-14 06.20.03.jpg"/>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6248400" y="3581400"/>
            <a:ext cx="2493712" cy="3045893"/>
          </a:xfrm>
          <a:prstGeom prst="rect">
            <a:avLst/>
          </a:prstGeom>
        </p:spPr>
      </p:pic>
      <p:pic>
        <p:nvPicPr>
          <p:cNvPr id="11" name="Picture 10" descr="2013-08-25 03.45.59 copy.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048000" y="3962400"/>
            <a:ext cx="2819400" cy="2835549"/>
          </a:xfrm>
          <a:prstGeom prst="rect">
            <a:avLst/>
          </a:prstGeom>
        </p:spPr>
      </p:pic>
    </p:spTree>
    <p:extLst>
      <p:ext uri="{BB962C8B-B14F-4D97-AF65-F5344CB8AC3E}">
        <p14:creationId xmlns:p14="http://schemas.microsoft.com/office/powerpoint/2010/main" val="158802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 of New Murals</a:t>
            </a:r>
            <a:endParaRPr lang="en-CA" dirty="0"/>
          </a:p>
        </p:txBody>
      </p:sp>
      <p:pic>
        <p:nvPicPr>
          <p:cNvPr id="6" name="Content Placeholder 5"/>
          <p:cNvPicPr>
            <a:picLocks noGrp="1" noChangeAspect="1"/>
          </p:cNvPicPr>
          <p:nvPr>
            <p:ph idx="1"/>
          </p:nvPr>
        </p:nvPicPr>
        <p:blipFill rotWithShape="1">
          <a:blip r:embed="rId3" cstate="email"/>
          <a:srcRect l="1141" r="1141"/>
          <a:stretch/>
        </p:blipFill>
        <p:spPr>
          <a:xfrm>
            <a:off x="533400" y="1905000"/>
            <a:ext cx="4156653" cy="2285999"/>
          </a:xfrm>
          <a:prstGeom prst="rect">
            <a:avLst/>
          </a:prstGeom>
        </p:spPr>
      </p:pic>
      <p:pic>
        <p:nvPicPr>
          <p:cNvPr id="7" name="Picture 6" descr="2013-08-25 04.45.58.jp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562600" y="2590800"/>
            <a:ext cx="3326998" cy="2667000"/>
          </a:xfrm>
          <a:prstGeom prst="rect">
            <a:avLst/>
          </a:prstGeom>
        </p:spPr>
      </p:pic>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304800" y="4724400"/>
            <a:ext cx="441959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5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Perils of </a:t>
            </a:r>
            <a:r>
              <a:rPr lang="en-CA" dirty="0" smtClean="0"/>
              <a:t>time</a:t>
            </a:r>
            <a:endParaRPr lang="en-CA" dirty="0"/>
          </a:p>
        </p:txBody>
      </p:sp>
      <p:sp>
        <p:nvSpPr>
          <p:cNvPr id="3" name="Content Placeholder 2"/>
          <p:cNvSpPr>
            <a:spLocks noGrp="1"/>
          </p:cNvSpPr>
          <p:nvPr>
            <p:ph idx="1"/>
          </p:nvPr>
        </p:nvSpPr>
        <p:spPr/>
        <p:txBody>
          <a:bodyPr/>
          <a:lstStyle/>
          <a:p>
            <a:pPr lvl="1"/>
            <a:r>
              <a:rPr lang="en-CA" dirty="0" smtClean="0"/>
              <a:t>Weather</a:t>
            </a:r>
          </a:p>
          <a:p>
            <a:pPr lvl="1"/>
            <a:r>
              <a:rPr lang="en-CA" dirty="0" smtClean="0"/>
              <a:t>Previous modernization regimes</a:t>
            </a:r>
          </a:p>
          <a:p>
            <a:pPr lvl="2"/>
            <a:r>
              <a:rPr lang="en-CA" dirty="0" smtClean="0"/>
              <a:t>Whitewashing</a:t>
            </a:r>
          </a:p>
          <a:p>
            <a:pPr lvl="2"/>
            <a:r>
              <a:rPr lang="en-CA" dirty="0" smtClean="0"/>
              <a:t>Façade covering (stucco, metal)</a:t>
            </a:r>
          </a:p>
          <a:p>
            <a:pPr lvl="1"/>
            <a:r>
              <a:rPr lang="en-CA" dirty="0" smtClean="0"/>
              <a:t>Building destruction (fires/demolition)</a:t>
            </a:r>
          </a:p>
          <a:p>
            <a:pPr lvl="1"/>
            <a:r>
              <a:rPr lang="en-CA" dirty="0" smtClean="0"/>
              <a:t>New buildings covering old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007497" y="3593703"/>
            <a:ext cx="3772606" cy="2224000"/>
          </a:xfrm>
          <a:prstGeom prst="rect">
            <a:avLst/>
          </a:prstGeom>
        </p:spPr>
      </p:pic>
    </p:spTree>
    <p:extLst>
      <p:ext uri="{BB962C8B-B14F-4D97-AF65-F5344CB8AC3E}">
        <p14:creationId xmlns:p14="http://schemas.microsoft.com/office/powerpoint/2010/main" val="178781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Murals caught in space and time</a:t>
            </a:r>
            <a:endParaRPr lang="en-CA" dirty="0"/>
          </a:p>
        </p:txBody>
      </p:sp>
      <p:sp>
        <p:nvSpPr>
          <p:cNvPr id="3" name="Content Placeholder 2"/>
          <p:cNvSpPr>
            <a:spLocks noGrp="1"/>
          </p:cNvSpPr>
          <p:nvPr>
            <p:ph idx="1"/>
          </p:nvPr>
        </p:nvSpPr>
        <p:spPr/>
        <p:txBody>
          <a:bodyPr/>
          <a:lstStyle/>
          <a:p>
            <a:r>
              <a:rPr lang="en-CA" dirty="0" err="1" smtClean="0"/>
              <a:t>Fitterer’s</a:t>
            </a:r>
            <a:r>
              <a:rPr lang="en-CA" dirty="0" smtClean="0"/>
              <a:t> Furniture and D&amp;M Coffee Shop</a:t>
            </a:r>
            <a:endParaRPr lang="en-CA" dirty="0"/>
          </a:p>
        </p:txBody>
      </p:sp>
      <p:pic>
        <p:nvPicPr>
          <p:cNvPr id="4" name="Picture 3" descr="2013-08-25 04.49.2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2362200"/>
            <a:ext cx="4114800" cy="1457325"/>
          </a:xfrm>
          <a:prstGeom prst="rect">
            <a:avLst/>
          </a:prstGeom>
        </p:spPr>
      </p:pic>
      <p:pic>
        <p:nvPicPr>
          <p:cNvPr id="5" name="Picture 4" descr="2013-08-25 04.49.45.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15000" y="2286000"/>
            <a:ext cx="1676400" cy="1459297"/>
          </a:xfrm>
          <a:prstGeom prst="rect">
            <a:avLst/>
          </a:prstGeom>
        </p:spPr>
      </p:pic>
      <p:pic>
        <p:nvPicPr>
          <p:cNvPr id="6" name="Picture 5"/>
          <p:cNvPicPr>
            <a:picLocks noChangeAspect="1"/>
          </p:cNvPicPr>
          <p:nvPr/>
        </p:nvPicPr>
        <p:blipFill rotWithShape="1">
          <a:blip r:embed="rId5" cstate="email"/>
          <a:srcRect/>
          <a:stretch/>
        </p:blipFill>
        <p:spPr>
          <a:xfrm>
            <a:off x="762000" y="4038600"/>
            <a:ext cx="7564414" cy="1726071"/>
          </a:xfrm>
          <a:prstGeom prst="rect">
            <a:avLst/>
          </a:prstGeom>
        </p:spPr>
      </p:pic>
    </p:spTree>
    <p:extLst>
      <p:ext uri="{BB962C8B-B14F-4D97-AF65-F5344CB8AC3E}">
        <p14:creationId xmlns:p14="http://schemas.microsoft.com/office/powerpoint/2010/main" val="198756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Management Strategies</a:t>
            </a:r>
            <a:endParaRPr lang="en-CA" dirty="0"/>
          </a:p>
        </p:txBody>
      </p:sp>
      <p:sp>
        <p:nvSpPr>
          <p:cNvPr id="3" name="Content Placeholder 2"/>
          <p:cNvSpPr>
            <a:spLocks noGrp="1"/>
          </p:cNvSpPr>
          <p:nvPr>
            <p:ph idx="1"/>
          </p:nvPr>
        </p:nvSpPr>
        <p:spPr/>
        <p:txBody>
          <a:bodyPr/>
          <a:lstStyle/>
          <a:p>
            <a:r>
              <a:rPr lang="en-CA" dirty="0" smtClean="0"/>
              <a:t>Let fade</a:t>
            </a:r>
          </a:p>
          <a:p>
            <a:r>
              <a:rPr lang="en-CA" dirty="0" smtClean="0"/>
              <a:t>Re-touch</a:t>
            </a:r>
          </a:p>
          <a:p>
            <a:r>
              <a:rPr lang="en-CA" dirty="0" smtClean="0"/>
              <a:t>Repaint</a:t>
            </a:r>
          </a:p>
          <a:p>
            <a:r>
              <a:rPr lang="en-CA" dirty="0" smtClean="0"/>
              <a:t>New</a:t>
            </a:r>
          </a:p>
        </p:txBody>
      </p:sp>
      <p:pic>
        <p:nvPicPr>
          <p:cNvPr id="5" name="Picture 4"/>
          <p:cNvPicPr>
            <a:picLocks noChangeAspect="1"/>
          </p:cNvPicPr>
          <p:nvPr/>
        </p:nvPicPr>
        <p:blipFill rotWithShape="1">
          <a:blip r:embed="rId3" cstate="email"/>
          <a:srcRect/>
          <a:stretch/>
        </p:blipFill>
        <p:spPr>
          <a:xfrm rot="5400000">
            <a:off x="5885771" y="2574173"/>
            <a:ext cx="2747846" cy="2323900"/>
          </a:xfrm>
          <a:prstGeom prst="rect">
            <a:avLst/>
          </a:prstGeom>
        </p:spPr>
      </p:pic>
      <p:pic>
        <p:nvPicPr>
          <p:cNvPr id="6" name="Picture 5"/>
          <p:cNvPicPr>
            <a:picLocks noChangeAspect="1"/>
          </p:cNvPicPr>
          <p:nvPr/>
        </p:nvPicPr>
        <p:blipFill rotWithShape="1">
          <a:blip r:embed="rId4" cstate="email"/>
          <a:srcRect/>
          <a:stretch/>
        </p:blipFill>
        <p:spPr>
          <a:xfrm rot="5400000">
            <a:off x="2710530" y="2699670"/>
            <a:ext cx="4027740" cy="2286000"/>
          </a:xfrm>
          <a:prstGeom prst="rect">
            <a:avLst/>
          </a:prstGeom>
          <a:ln w="88900" cap="sq" cmpd="thickThin">
            <a:solidFill>
              <a:schemeClr val="tx1">
                <a:lumMod val="50000"/>
                <a:lumOff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61140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Database Utility</a:t>
            </a:r>
            <a:endParaRPr lang="en-CA" dirty="0"/>
          </a:p>
        </p:txBody>
      </p:sp>
      <p:sp>
        <p:nvSpPr>
          <p:cNvPr id="3" name="Content Placeholder 2"/>
          <p:cNvSpPr>
            <a:spLocks noGrp="1"/>
          </p:cNvSpPr>
          <p:nvPr>
            <p:ph idx="1"/>
          </p:nvPr>
        </p:nvSpPr>
        <p:spPr/>
        <p:txBody>
          <a:bodyPr/>
          <a:lstStyle/>
          <a:p>
            <a:r>
              <a:rPr lang="en-CA" dirty="0" smtClean="0"/>
              <a:t>Document local history</a:t>
            </a:r>
          </a:p>
          <a:p>
            <a:r>
              <a:rPr lang="en-CA" dirty="0" smtClean="0"/>
              <a:t>Management for the future</a:t>
            </a:r>
          </a:p>
          <a:p>
            <a:r>
              <a:rPr lang="en-CA" dirty="0" smtClean="0"/>
              <a:t>Help with revitalization </a:t>
            </a:r>
            <a:r>
              <a:rPr lang="en-CA" dirty="0" smtClean="0"/>
              <a:t>efforts</a:t>
            </a:r>
          </a:p>
          <a:p>
            <a:r>
              <a:rPr lang="en-CA" dirty="0" smtClean="0"/>
              <a:t>Influence local codes/ordinances</a:t>
            </a:r>
            <a:endParaRPr lang="en-CA" dirty="0" smtClean="0"/>
          </a:p>
          <a:p>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19800" y="1828800"/>
            <a:ext cx="2358441" cy="1380924"/>
          </a:xfrm>
          <a:prstGeom prst="rect">
            <a:avLst/>
          </a:prstGeom>
        </p:spPr>
      </p:pic>
      <p:pic>
        <p:nvPicPr>
          <p:cNvPr id="6" name="Picture 5" descr="2013-08-25 05.21.38.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1999" y="3962400"/>
            <a:ext cx="4889041" cy="1810132"/>
          </a:xfrm>
          <a:prstGeom prst="rect">
            <a:avLst/>
          </a:prstGeom>
        </p:spPr>
      </p:pic>
    </p:spTree>
    <p:extLst>
      <p:ext uri="{BB962C8B-B14F-4D97-AF65-F5344CB8AC3E}">
        <p14:creationId xmlns:p14="http://schemas.microsoft.com/office/powerpoint/2010/main" val="84608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of Murals</a:t>
            </a:r>
            <a:endParaRPr lang="en-CA" dirty="0"/>
          </a:p>
        </p:txBody>
      </p:sp>
      <p:sp>
        <p:nvSpPr>
          <p:cNvPr id="3" name="Content Placeholder 2"/>
          <p:cNvSpPr>
            <a:spLocks noGrp="1"/>
          </p:cNvSpPr>
          <p:nvPr>
            <p:ph idx="1"/>
          </p:nvPr>
        </p:nvSpPr>
        <p:spPr/>
        <p:txBody>
          <a:bodyPr/>
          <a:lstStyle/>
          <a:p>
            <a:r>
              <a:rPr lang="en-CA" dirty="0" smtClean="0"/>
              <a:t>Tangible link to the past</a:t>
            </a:r>
          </a:p>
          <a:p>
            <a:r>
              <a:rPr lang="en-CA" dirty="0" smtClean="0"/>
              <a:t>Add to sense of place and distinctiveness of the downtown</a:t>
            </a:r>
          </a:p>
          <a:p>
            <a:pPr lvl="1"/>
            <a:r>
              <a:rPr lang="en-CA" dirty="0" smtClean="0"/>
              <a:t>Thus attracting people &amp; businesses</a:t>
            </a:r>
          </a:p>
          <a:p>
            <a:r>
              <a:rPr lang="en-CA" dirty="0" smtClean="0"/>
              <a:t>However, not all murals are authentic</a:t>
            </a:r>
          </a:p>
          <a:p>
            <a:pPr lvl="1"/>
            <a:r>
              <a:rPr lang="en-CA" dirty="0" smtClean="0"/>
              <a:t>Often the public does not know which are which</a:t>
            </a:r>
          </a:p>
          <a:p>
            <a:pPr lvl="1"/>
            <a:r>
              <a:rPr lang="en-CA" dirty="0" smtClean="0"/>
              <a:t>Does authenticity matter?</a:t>
            </a:r>
            <a:endParaRPr lang="en-CA" dirty="0"/>
          </a:p>
        </p:txBody>
      </p:sp>
    </p:spTree>
    <p:extLst>
      <p:ext uri="{BB962C8B-B14F-4D97-AF65-F5344CB8AC3E}">
        <p14:creationId xmlns:p14="http://schemas.microsoft.com/office/powerpoint/2010/main" val="311764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p:txBody>
          <a:bodyPr/>
          <a:lstStyle/>
          <a:p>
            <a:r>
              <a:rPr lang="en-CA" dirty="0" smtClean="0"/>
              <a:t>Determine historical legitimacy of the murals</a:t>
            </a:r>
          </a:p>
          <a:p>
            <a:r>
              <a:rPr lang="en-CA" dirty="0" smtClean="0"/>
              <a:t>Public survey asking:</a:t>
            </a:r>
          </a:p>
          <a:p>
            <a:pPr lvl="1"/>
            <a:r>
              <a:rPr lang="en-CA" dirty="0" smtClean="0"/>
              <a:t>Impressions of murals</a:t>
            </a:r>
          </a:p>
          <a:p>
            <a:pPr lvl="1"/>
            <a:r>
              <a:rPr lang="en-CA" dirty="0" smtClean="0"/>
              <a:t>Ability to distinguish new versus old</a:t>
            </a:r>
          </a:p>
          <a:p>
            <a:pPr lvl="1"/>
            <a:r>
              <a:rPr lang="en-CA" dirty="0" smtClean="0"/>
              <a:t>Management strategies</a:t>
            </a:r>
            <a:endParaRPr lang="en-CA" dirty="0"/>
          </a:p>
        </p:txBody>
      </p:sp>
      <p:pic>
        <p:nvPicPr>
          <p:cNvPr id="4" name="Picture 3" descr="2013-08-25 05.55.54.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400" y="4572000"/>
            <a:ext cx="8042337" cy="1447800"/>
          </a:xfrm>
          <a:prstGeom prst="rect">
            <a:avLst/>
          </a:prstGeom>
        </p:spPr>
      </p:pic>
    </p:spTree>
    <p:extLst>
      <p:ext uri="{BB962C8B-B14F-4D97-AF65-F5344CB8AC3E}">
        <p14:creationId xmlns:p14="http://schemas.microsoft.com/office/powerpoint/2010/main" val="218728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p:txBody>
          <a:bodyPr/>
          <a:lstStyle/>
          <a:p>
            <a:r>
              <a:rPr lang="en-CA" dirty="0" smtClean="0"/>
              <a:t>Downtown Ellensburg Association</a:t>
            </a:r>
          </a:p>
          <a:p>
            <a:r>
              <a:rPr lang="en-CA" dirty="0" smtClean="0"/>
              <a:t>Landmarks &amp; Design Commission</a:t>
            </a:r>
          </a:p>
          <a:p>
            <a:r>
              <a:rPr lang="en-CA" dirty="0" smtClean="0"/>
              <a:t>Ellensburg Public Library</a:t>
            </a:r>
          </a:p>
          <a:p>
            <a:r>
              <a:rPr lang="en-CA" dirty="0" smtClean="0"/>
              <a:t>David Wheeler, Carolyn Honeycutt</a:t>
            </a:r>
          </a:p>
          <a:p>
            <a:r>
              <a:rPr lang="en-CA" dirty="0" smtClean="0"/>
              <a:t>The </a:t>
            </a:r>
            <a:r>
              <a:rPr lang="en-CA" dirty="0" smtClean="0"/>
              <a:t>CWU Geography Department</a:t>
            </a:r>
          </a:p>
          <a:p>
            <a:endParaRPr lang="en-CA" dirty="0"/>
          </a:p>
        </p:txBody>
      </p:sp>
      <p:pic>
        <p:nvPicPr>
          <p:cNvPr id="4" name="Picture 3" descr="2013-08-25 04.39.2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736394" y="3560006"/>
            <a:ext cx="4300612" cy="1295400"/>
          </a:xfrm>
          <a:prstGeom prst="rect">
            <a:avLst/>
          </a:prstGeom>
        </p:spPr>
      </p:pic>
    </p:spTree>
    <p:extLst>
      <p:ext uri="{BB962C8B-B14F-4D97-AF65-F5344CB8AC3E}">
        <p14:creationId xmlns:p14="http://schemas.microsoft.com/office/powerpoint/2010/main" val="238011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What is a mural</a:t>
            </a:r>
          </a:p>
          <a:p>
            <a:r>
              <a:rPr lang="en-CA" dirty="0" smtClean="0"/>
              <a:t>Compiling a mural inventory</a:t>
            </a:r>
          </a:p>
          <a:p>
            <a:r>
              <a:rPr lang="en-CA" dirty="0" smtClean="0"/>
              <a:t>Use of </a:t>
            </a:r>
            <a:r>
              <a:rPr lang="en-CA" dirty="0" smtClean="0"/>
              <a:t>inventory in </a:t>
            </a:r>
            <a:r>
              <a:rPr lang="en-CA" dirty="0" smtClean="0"/>
              <a:t>management</a:t>
            </a:r>
            <a:endParaRPr lang="en-CA" dirty="0"/>
          </a:p>
        </p:txBody>
      </p:sp>
      <p:pic>
        <p:nvPicPr>
          <p:cNvPr id="5" name="Content Placeholder 3" descr="2013-08-12 12.17.53.jpg"/>
          <p:cNvPicPr>
            <a:picLocks noChangeAspect="1"/>
          </p:cNvPicPr>
          <p:nvPr/>
        </p:nvPicPr>
        <p:blipFill rotWithShape="1">
          <a:blip r:embed="rId3" cstate="print">
            <a:extLst>
              <a:ext uri="{28A0092B-C50C-407E-A947-70E740481C1C}">
                <a14:useLocalDpi xmlns:a14="http://schemas.microsoft.com/office/drawing/2010/main"/>
              </a:ext>
            </a:extLst>
          </a:blip>
          <a:srcRect l="12563" t="1" r="12563" b="2973"/>
          <a:stretch/>
        </p:blipFill>
        <p:spPr>
          <a:xfrm>
            <a:off x="6096000" y="3366076"/>
            <a:ext cx="2789903" cy="3250669"/>
          </a:xfrm>
          <a:prstGeom prst="rect">
            <a:avLst/>
          </a:prstGeom>
          <a:ln w="76200" cmpd="thinThick">
            <a:solidFill>
              <a:schemeClr val="bg1">
                <a:lumMod val="50000"/>
              </a:schemeClr>
            </a:solidFill>
            <a:bevel/>
          </a:ln>
        </p:spPr>
      </p:pic>
    </p:spTree>
    <p:extLst>
      <p:ext uri="{BB962C8B-B14F-4D97-AF65-F5344CB8AC3E}">
        <p14:creationId xmlns:p14="http://schemas.microsoft.com/office/powerpoint/2010/main" val="2473780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pic>
        <p:nvPicPr>
          <p:cNvPr id="4" name="Content Placeholder 3" descr="2013-08-25 05.02.11.jp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t="11695" b="11695"/>
          <a:stretch/>
        </p:blipFill>
        <p:spPr>
          <a:xfrm>
            <a:off x="914400" y="2057400"/>
            <a:ext cx="7391400" cy="4064985"/>
          </a:xfrm>
          <a:prstGeom prst="rect">
            <a:avLst/>
          </a:prstGeom>
        </p:spPr>
      </p:pic>
    </p:spTree>
    <p:extLst>
      <p:ext uri="{BB962C8B-B14F-4D97-AF65-F5344CB8AC3E}">
        <p14:creationId xmlns:p14="http://schemas.microsoft.com/office/powerpoint/2010/main" val="80677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Definition of a Mural</a:t>
            </a:r>
            <a:endParaRPr lang="en-CA" dirty="0"/>
          </a:p>
        </p:txBody>
      </p:sp>
      <p:sp>
        <p:nvSpPr>
          <p:cNvPr id="3" name="Content Placeholder 2"/>
          <p:cNvSpPr>
            <a:spLocks noGrp="1"/>
          </p:cNvSpPr>
          <p:nvPr>
            <p:ph idx="1"/>
          </p:nvPr>
        </p:nvSpPr>
        <p:spPr/>
        <p:txBody>
          <a:bodyPr/>
          <a:lstStyle/>
          <a:p>
            <a:pPr marL="0" indent="0">
              <a:buNone/>
            </a:pPr>
            <a:r>
              <a:rPr lang="en-CA" dirty="0" smtClean="0"/>
              <a:t>Ellensburg Art Committee and the Landmark Design Committee’s joint language states:</a:t>
            </a:r>
          </a:p>
          <a:p>
            <a:endParaRPr lang="en-CA" dirty="0" smtClean="0"/>
          </a:p>
          <a:p>
            <a:pPr marL="68580" indent="0">
              <a:buNone/>
            </a:pPr>
            <a:r>
              <a:rPr lang="en-US" dirty="0"/>
              <a:t>15.13130 M Definition:</a:t>
            </a:r>
          </a:p>
          <a:p>
            <a:pPr marL="68580" indent="0">
              <a:buNone/>
            </a:pPr>
            <a:r>
              <a:rPr lang="en-US" i="1" dirty="0"/>
              <a:t>“A Mural is a singular work of visual art, which may contain graphics or text, painted or otherwise applied or attached on a building, structure, fence, or other object within public view.”</a:t>
            </a:r>
          </a:p>
          <a:p>
            <a:endParaRPr lang="en-CA" dirty="0"/>
          </a:p>
        </p:txBody>
      </p:sp>
    </p:spTree>
    <p:extLst>
      <p:ext uri="{BB962C8B-B14F-4D97-AF65-F5344CB8AC3E}">
        <p14:creationId xmlns:p14="http://schemas.microsoft.com/office/powerpoint/2010/main" val="365326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924800" cy="4724400"/>
          </a:xfrm>
        </p:spPr>
        <p:txBody>
          <a:bodyPr>
            <a:normAutofit fontScale="92500" lnSpcReduction="10000"/>
          </a:bodyPr>
          <a:lstStyle/>
          <a:p>
            <a:pPr marL="68580" indent="0">
              <a:buNone/>
            </a:pPr>
            <a:r>
              <a:rPr lang="en-US" dirty="0" smtClean="0">
                <a:solidFill>
                  <a:srgbClr val="000000"/>
                </a:solidFill>
              </a:rPr>
              <a:t>15.13.080 </a:t>
            </a:r>
            <a:r>
              <a:rPr lang="en-US" dirty="0">
                <a:solidFill>
                  <a:srgbClr val="000000"/>
                </a:solidFill>
              </a:rPr>
              <a:t>M Definition:</a:t>
            </a:r>
          </a:p>
          <a:p>
            <a:pPr marL="68580" indent="0">
              <a:buNone/>
            </a:pPr>
            <a:r>
              <a:rPr lang="en-US" i="1" dirty="0">
                <a:solidFill>
                  <a:srgbClr val="000000"/>
                </a:solidFill>
              </a:rPr>
              <a:t>“A </a:t>
            </a:r>
            <a:r>
              <a:rPr lang="en-US" i="1" dirty="0" smtClean="0">
                <a:solidFill>
                  <a:srgbClr val="000000"/>
                </a:solidFill>
              </a:rPr>
              <a:t>‘historic </a:t>
            </a:r>
            <a:r>
              <a:rPr lang="en-US" i="1" dirty="0">
                <a:solidFill>
                  <a:srgbClr val="000000"/>
                </a:solidFill>
              </a:rPr>
              <a:t>m</a:t>
            </a:r>
            <a:r>
              <a:rPr lang="en-US" i="1" dirty="0" smtClean="0">
                <a:solidFill>
                  <a:srgbClr val="000000"/>
                </a:solidFill>
              </a:rPr>
              <a:t>ural’ </a:t>
            </a:r>
            <a:r>
              <a:rPr lang="en-US" i="1" dirty="0">
                <a:solidFill>
                  <a:srgbClr val="000000"/>
                </a:solidFill>
              </a:rPr>
              <a:t>is a </a:t>
            </a:r>
            <a:r>
              <a:rPr lang="en-US" i="1" dirty="0" smtClean="0">
                <a:solidFill>
                  <a:srgbClr val="000000"/>
                </a:solidFill>
              </a:rPr>
              <a:t>mural that was originally created more than 50 years before the current date and that has been or will be inventoried and identified by the landmarks and design commission according to the process set forth in 15.28.080 for designating properties to the Ellensburg landmarks register.  An historic mural, as defined herein, may contain advertising which promotes a business that is still in existence.”</a:t>
            </a:r>
            <a:endParaRPr lang="en-US" i="1" dirty="0">
              <a:solidFill>
                <a:srgbClr val="000000"/>
              </a:solidFill>
            </a:endParaRPr>
          </a:p>
          <a:p>
            <a:pPr marL="68580" indent="0">
              <a:buNone/>
            </a:pPr>
            <a:endParaRPr lang="en-US" dirty="0"/>
          </a:p>
        </p:txBody>
      </p:sp>
      <p:sp>
        <p:nvSpPr>
          <p:cNvPr id="5" name="Title 4"/>
          <p:cNvSpPr>
            <a:spLocks noGrp="1"/>
          </p:cNvSpPr>
          <p:nvPr>
            <p:ph type="title"/>
          </p:nvPr>
        </p:nvSpPr>
        <p:spPr/>
        <p:txBody>
          <a:bodyPr>
            <a:normAutofit fontScale="90000"/>
          </a:bodyPr>
          <a:lstStyle/>
          <a:p>
            <a:r>
              <a:rPr lang="en-US" dirty="0" smtClean="0"/>
              <a:t>What is a historic mural?</a:t>
            </a:r>
            <a:endParaRPr lang="en-US" dirty="0"/>
          </a:p>
        </p:txBody>
      </p:sp>
    </p:spTree>
    <p:extLst>
      <p:ext uri="{BB962C8B-B14F-4D97-AF65-F5344CB8AC3E}">
        <p14:creationId xmlns:p14="http://schemas.microsoft.com/office/powerpoint/2010/main" val="290229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Murals</a:t>
            </a:r>
            <a:endParaRPr lang="en-CA" dirty="0"/>
          </a:p>
        </p:txBody>
      </p:sp>
      <p:sp>
        <p:nvSpPr>
          <p:cNvPr id="3" name="Content Placeholder 2"/>
          <p:cNvSpPr>
            <a:spLocks noGrp="1"/>
          </p:cNvSpPr>
          <p:nvPr>
            <p:ph idx="1"/>
          </p:nvPr>
        </p:nvSpPr>
        <p:spPr/>
        <p:txBody>
          <a:bodyPr/>
          <a:lstStyle/>
          <a:p>
            <a:r>
              <a:rPr lang="en-CA" dirty="0" smtClean="0"/>
              <a:t>Pre-billboard advertisements</a:t>
            </a:r>
          </a:p>
          <a:p>
            <a:r>
              <a:rPr lang="en-CA" dirty="0" smtClean="0"/>
              <a:t>Local businesses</a:t>
            </a:r>
          </a:p>
          <a:p>
            <a:pPr lvl="1"/>
            <a:r>
              <a:rPr lang="en-CA" dirty="0" smtClean="0"/>
              <a:t>Typically merchants and hotels</a:t>
            </a:r>
          </a:p>
          <a:p>
            <a:r>
              <a:rPr lang="en-CA" dirty="0" smtClean="0"/>
              <a:t>Some national products</a:t>
            </a:r>
          </a:p>
          <a:p>
            <a:pPr lvl="1"/>
            <a:r>
              <a:rPr lang="en-CA" dirty="0" smtClean="0"/>
              <a:t>Coca-Cola</a:t>
            </a:r>
          </a:p>
          <a:p>
            <a:pPr lvl="1"/>
            <a:r>
              <a:rPr lang="en-CA" dirty="0" smtClean="0"/>
              <a:t>Tobacco</a:t>
            </a:r>
          </a:p>
          <a:p>
            <a:pPr marL="457200" lvl="1" indent="0">
              <a:buNone/>
            </a:pPr>
            <a:endParaRPr lang="en-CA" dirty="0"/>
          </a:p>
        </p:txBody>
      </p:sp>
      <p:pic>
        <p:nvPicPr>
          <p:cNvPr id="7" name="Picture 6" descr="2013-08-25 05.39.15.jpg"/>
          <p:cNvPicPr>
            <a:picLocks noChangeAspect="1"/>
          </p:cNvPicPr>
          <p:nvPr/>
        </p:nvPicPr>
        <p:blipFill rotWithShape="1">
          <a:blip r:embed="rId3" cstate="print">
            <a:extLst>
              <a:ext uri="{28A0092B-C50C-407E-A947-70E740481C1C}">
                <a14:useLocalDpi xmlns:a14="http://schemas.microsoft.com/office/drawing/2010/main"/>
              </a:ext>
            </a:extLst>
          </a:blip>
          <a:srcRect l="-875"/>
          <a:stretch/>
        </p:blipFill>
        <p:spPr>
          <a:xfrm rot="5400000">
            <a:off x="5672728" y="3623672"/>
            <a:ext cx="2980144" cy="914400"/>
          </a:xfrm>
          <a:prstGeom prst="rect">
            <a:avLst/>
          </a:prstGeom>
        </p:spPr>
      </p:pic>
    </p:spTree>
    <p:extLst>
      <p:ext uri="{BB962C8B-B14F-4D97-AF65-F5344CB8AC3E}">
        <p14:creationId xmlns:p14="http://schemas.microsoft.com/office/powerpoint/2010/main" val="307276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Downtown Revitalization</a:t>
            </a:r>
            <a:endParaRPr lang="en-CA" dirty="0"/>
          </a:p>
        </p:txBody>
      </p:sp>
      <p:sp>
        <p:nvSpPr>
          <p:cNvPr id="3" name="Content Placeholder 2"/>
          <p:cNvSpPr>
            <a:spLocks noGrp="1"/>
          </p:cNvSpPr>
          <p:nvPr>
            <p:ph idx="1"/>
          </p:nvPr>
        </p:nvSpPr>
        <p:spPr/>
        <p:txBody>
          <a:bodyPr/>
          <a:lstStyle/>
          <a:p>
            <a:r>
              <a:rPr lang="en-CA" dirty="0" smtClean="0"/>
              <a:t>Downtowns have generally suffered since end of WWII</a:t>
            </a:r>
          </a:p>
          <a:p>
            <a:pPr lvl="1"/>
            <a:r>
              <a:rPr lang="en-CA" dirty="0" smtClean="0"/>
              <a:t>Competition from suburban shopping centers</a:t>
            </a:r>
          </a:p>
          <a:p>
            <a:r>
              <a:rPr lang="en-CA" dirty="0" smtClean="0"/>
              <a:t>Many programs to help revitalize</a:t>
            </a:r>
          </a:p>
          <a:p>
            <a:pPr lvl="1"/>
            <a:r>
              <a:rPr lang="en-CA" dirty="0" smtClean="0"/>
              <a:t>Capitalize on heritage</a:t>
            </a:r>
          </a:p>
          <a:p>
            <a:pPr lvl="1"/>
            <a:r>
              <a:rPr lang="en-CA" dirty="0" smtClean="0"/>
              <a:t>Distinctiveness &amp; sense of place</a:t>
            </a:r>
          </a:p>
          <a:p>
            <a:endParaRPr lang="en-CA" dirty="0"/>
          </a:p>
        </p:txBody>
      </p:sp>
    </p:spTree>
    <p:extLst>
      <p:ext uri="{BB962C8B-B14F-4D97-AF65-F5344CB8AC3E}">
        <p14:creationId xmlns:p14="http://schemas.microsoft.com/office/powerpoint/2010/main" val="158485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Methods</a:t>
            </a:r>
            <a:endParaRPr lang="en-CA" dirty="0"/>
          </a:p>
        </p:txBody>
      </p:sp>
      <p:sp>
        <p:nvSpPr>
          <p:cNvPr id="3" name="Content Placeholder 2"/>
          <p:cNvSpPr>
            <a:spLocks noGrp="1"/>
          </p:cNvSpPr>
          <p:nvPr>
            <p:ph idx="1"/>
          </p:nvPr>
        </p:nvSpPr>
        <p:spPr/>
        <p:txBody>
          <a:bodyPr/>
          <a:lstStyle/>
          <a:p>
            <a:r>
              <a:rPr lang="en-CA" dirty="0" smtClean="0"/>
              <a:t>Study Area</a:t>
            </a:r>
          </a:p>
          <a:p>
            <a:r>
              <a:rPr lang="en-CA" dirty="0" smtClean="0"/>
              <a:t>Field </a:t>
            </a:r>
            <a:r>
              <a:rPr lang="en-CA" dirty="0" smtClean="0"/>
              <a:t>Work – Summer 2013</a:t>
            </a:r>
            <a:endParaRPr lang="en-CA" dirty="0" smtClean="0"/>
          </a:p>
          <a:p>
            <a:r>
              <a:rPr lang="en-CA" dirty="0" smtClean="0"/>
              <a:t>Archival </a:t>
            </a:r>
            <a:r>
              <a:rPr lang="en-CA" dirty="0" smtClean="0"/>
              <a:t>Work – Fall 2013</a:t>
            </a:r>
            <a:endParaRPr lang="en-CA" dirty="0"/>
          </a:p>
        </p:txBody>
      </p:sp>
      <p:pic>
        <p:nvPicPr>
          <p:cNvPr id="8" name="Picture 7"/>
          <p:cNvPicPr>
            <a:picLocks noChangeAspect="1"/>
          </p:cNvPicPr>
          <p:nvPr/>
        </p:nvPicPr>
        <p:blipFill rotWithShape="1">
          <a:blip r:embed="rId3" cstate="email"/>
          <a:srcRect/>
          <a:stretch/>
        </p:blipFill>
        <p:spPr>
          <a:xfrm rot="5400000">
            <a:off x="5678032" y="2246768"/>
            <a:ext cx="3200400" cy="236446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90600" y="3886200"/>
            <a:ext cx="4482875" cy="1616678"/>
          </a:xfrm>
          <a:prstGeom prst="rect">
            <a:avLst/>
          </a:prstGeom>
        </p:spPr>
      </p:pic>
    </p:spTree>
    <p:extLst>
      <p:ext uri="{BB962C8B-B14F-4D97-AF65-F5344CB8AC3E}">
        <p14:creationId xmlns:p14="http://schemas.microsoft.com/office/powerpoint/2010/main" val="355354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Map of Study Area</a:t>
            </a:r>
            <a:endParaRPr lang="en-CA"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t="9300" b="9300"/>
          <a:stretch/>
        </p:blipFill>
        <p:spPr>
          <a:xfrm>
            <a:off x="457200" y="1752600"/>
            <a:ext cx="8229600" cy="4525963"/>
          </a:xfrm>
          <a:prstGeom prst="rect">
            <a:avLst/>
          </a:prstGeom>
        </p:spPr>
      </p:pic>
    </p:spTree>
    <p:extLst>
      <p:ext uri="{BB962C8B-B14F-4D97-AF65-F5344CB8AC3E}">
        <p14:creationId xmlns:p14="http://schemas.microsoft.com/office/powerpoint/2010/main" val="147743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Compiling the Database</a:t>
            </a:r>
            <a:endParaRPr lang="en-CA" dirty="0"/>
          </a:p>
        </p:txBody>
      </p:sp>
      <p:sp>
        <p:nvSpPr>
          <p:cNvPr id="3" name="Content Placeholder 2"/>
          <p:cNvSpPr>
            <a:spLocks noGrp="1"/>
          </p:cNvSpPr>
          <p:nvPr>
            <p:ph idx="1"/>
          </p:nvPr>
        </p:nvSpPr>
        <p:spPr/>
        <p:txBody>
          <a:bodyPr>
            <a:normAutofit/>
          </a:bodyPr>
          <a:lstStyle/>
          <a:p>
            <a:r>
              <a:rPr lang="en-CA" sz="2400" dirty="0" smtClean="0"/>
              <a:t>Variables recorded</a:t>
            </a:r>
          </a:p>
          <a:p>
            <a:pPr lvl="1"/>
            <a:r>
              <a:rPr lang="en-CA" sz="2000" dirty="0" smtClean="0"/>
              <a:t>Name of Building and if the building is Nationally Registered</a:t>
            </a:r>
          </a:p>
          <a:p>
            <a:pPr lvl="1"/>
            <a:r>
              <a:rPr lang="en-CA" sz="2000" dirty="0" smtClean="0"/>
              <a:t>Physical Location of the building</a:t>
            </a:r>
          </a:p>
          <a:p>
            <a:pPr lvl="1"/>
            <a:r>
              <a:rPr lang="en-CA" sz="2000" dirty="0" smtClean="0"/>
              <a:t>Size of Mural (S,M,L)</a:t>
            </a:r>
          </a:p>
          <a:p>
            <a:pPr lvl="1"/>
            <a:r>
              <a:rPr lang="en-CA" sz="2000" dirty="0" smtClean="0"/>
              <a:t>Location of Mural on Building</a:t>
            </a:r>
          </a:p>
          <a:p>
            <a:pPr lvl="1"/>
            <a:r>
              <a:rPr lang="en-CA" sz="2000" dirty="0" smtClean="0"/>
              <a:t>Direction Mural is Facing (N, S, W, E)</a:t>
            </a:r>
          </a:p>
          <a:p>
            <a:pPr lvl="1"/>
            <a:r>
              <a:rPr lang="en-CA" sz="2000" dirty="0" smtClean="0"/>
              <a:t>Date of renewal or restoration (if applicable)</a:t>
            </a:r>
          </a:p>
          <a:p>
            <a:pPr lvl="1"/>
            <a:r>
              <a:rPr lang="en-CA" sz="2000" dirty="0" smtClean="0"/>
              <a:t>Condition (Fair, Good, Poor)</a:t>
            </a:r>
          </a:p>
          <a:p>
            <a:pPr lvl="1"/>
            <a:r>
              <a:rPr lang="en-CA" sz="2000" dirty="0" smtClean="0"/>
              <a:t>Directly Painted or Attached to building via another surface</a:t>
            </a:r>
          </a:p>
          <a:p>
            <a:pPr lvl="1"/>
            <a:r>
              <a:rPr lang="en-CA" sz="2000" dirty="0" smtClean="0"/>
              <a:t>Prior Art underneath</a:t>
            </a:r>
          </a:p>
          <a:p>
            <a:pPr lvl="1"/>
            <a:r>
              <a:rPr lang="en-CA" sz="2000" dirty="0" smtClean="0"/>
              <a:t>Artist </a:t>
            </a:r>
          </a:p>
          <a:p>
            <a:pPr lvl="1"/>
            <a:r>
              <a:rPr lang="en-CA" sz="2000" dirty="0" smtClean="0"/>
              <a:t>Description of the Mural</a:t>
            </a:r>
          </a:p>
          <a:p>
            <a:pPr lvl="1"/>
            <a:endParaRPr lang="en-CA" sz="2000"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l="-423"/>
          <a:stretch/>
        </p:blipFill>
        <p:spPr>
          <a:xfrm>
            <a:off x="5334000" y="5029200"/>
            <a:ext cx="3620174" cy="1511064"/>
          </a:xfrm>
          <a:prstGeom prst="rect">
            <a:avLst/>
          </a:prstGeom>
        </p:spPr>
      </p:pic>
    </p:spTree>
    <p:extLst>
      <p:ext uri="{BB962C8B-B14F-4D97-AF65-F5344CB8AC3E}">
        <p14:creationId xmlns:p14="http://schemas.microsoft.com/office/powerpoint/2010/main" val="122105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TotalTime>
  <Words>911</Words>
  <Application>Microsoft Office PowerPoint</Application>
  <PresentationFormat>On-screen Show (4:3)</PresentationFormat>
  <Paragraphs>156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Fading Away:  Historical Murals in Downtown Ellensburg</vt:lpstr>
      <vt:lpstr>Outline</vt:lpstr>
      <vt:lpstr>Definition of a Mural</vt:lpstr>
      <vt:lpstr>What is a historic mural?</vt:lpstr>
      <vt:lpstr>Murals</vt:lpstr>
      <vt:lpstr>Downtown Revitalization</vt:lpstr>
      <vt:lpstr>Methods</vt:lpstr>
      <vt:lpstr>Map of Study Area</vt:lpstr>
      <vt:lpstr>Compiling the Database</vt:lpstr>
      <vt:lpstr>How The Murals were Classified</vt:lpstr>
      <vt:lpstr>Examples of Historical Murals</vt:lpstr>
      <vt:lpstr>Examples of New Murals</vt:lpstr>
      <vt:lpstr>Perils of time</vt:lpstr>
      <vt:lpstr>Murals caught in space and time</vt:lpstr>
      <vt:lpstr>Management Strategies</vt:lpstr>
      <vt:lpstr>Database Utility</vt:lpstr>
      <vt:lpstr>Benefits of Murals</vt:lpstr>
      <vt:lpstr>Next Steps</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Fading Away:  Murals…..</dc:title>
  <dc:creator>Mathew Novak</dc:creator>
  <cp:lastModifiedBy>Mathew Novak</cp:lastModifiedBy>
  <cp:revision>33</cp:revision>
  <dcterms:created xsi:type="dcterms:W3CDTF">2014-04-21T18:35:09Z</dcterms:created>
  <dcterms:modified xsi:type="dcterms:W3CDTF">2014-05-13T19:52:16Z</dcterms:modified>
</cp:coreProperties>
</file>