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878" autoAdjust="0"/>
  </p:normalViewPr>
  <p:slideViewPr>
    <p:cSldViewPr>
      <p:cViewPr>
        <p:scale>
          <a:sx n="20" d="100"/>
          <a:sy n="20" d="100"/>
        </p:scale>
        <p:origin x="-1002" y="-31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BDA21-809C-4533-9D8E-B7CA3111AE6A}" type="datetimeFigureOut">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47D7E-AECE-42C4-B8C0-267D5CE45D05}" type="slidenum">
              <a:rPr lang="en-US" smtClean="0"/>
              <a:t>‹#›</a:t>
            </a:fld>
            <a:endParaRPr lang="en-US"/>
          </a:p>
        </p:txBody>
      </p:sp>
    </p:spTree>
    <p:extLst>
      <p:ext uri="{BB962C8B-B14F-4D97-AF65-F5344CB8AC3E}">
        <p14:creationId xmlns:p14="http://schemas.microsoft.com/office/powerpoint/2010/main" val="44309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BDA21-809C-4533-9D8E-B7CA3111AE6A}" type="datetimeFigureOut">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47D7E-AECE-42C4-B8C0-267D5CE45D05}" type="slidenum">
              <a:rPr lang="en-US" smtClean="0"/>
              <a:t>‹#›</a:t>
            </a:fld>
            <a:endParaRPr lang="en-US"/>
          </a:p>
        </p:txBody>
      </p:sp>
    </p:spTree>
    <p:extLst>
      <p:ext uri="{BB962C8B-B14F-4D97-AF65-F5344CB8AC3E}">
        <p14:creationId xmlns:p14="http://schemas.microsoft.com/office/powerpoint/2010/main" val="241475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BDA21-809C-4533-9D8E-B7CA3111AE6A}" type="datetimeFigureOut">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47D7E-AECE-42C4-B8C0-267D5CE45D05}" type="slidenum">
              <a:rPr lang="en-US" smtClean="0"/>
              <a:t>‹#›</a:t>
            </a:fld>
            <a:endParaRPr lang="en-US"/>
          </a:p>
        </p:txBody>
      </p:sp>
    </p:spTree>
    <p:extLst>
      <p:ext uri="{BB962C8B-B14F-4D97-AF65-F5344CB8AC3E}">
        <p14:creationId xmlns:p14="http://schemas.microsoft.com/office/powerpoint/2010/main" val="223864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BDA21-809C-4533-9D8E-B7CA3111AE6A}" type="datetimeFigureOut">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47D7E-AECE-42C4-B8C0-267D5CE45D05}" type="slidenum">
              <a:rPr lang="en-US" smtClean="0"/>
              <a:t>‹#›</a:t>
            </a:fld>
            <a:endParaRPr lang="en-US"/>
          </a:p>
        </p:txBody>
      </p:sp>
    </p:spTree>
    <p:extLst>
      <p:ext uri="{BB962C8B-B14F-4D97-AF65-F5344CB8AC3E}">
        <p14:creationId xmlns:p14="http://schemas.microsoft.com/office/powerpoint/2010/main" val="320872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BDA21-809C-4533-9D8E-B7CA3111AE6A}" type="datetimeFigureOut">
              <a:rPr lang="en-US" smtClean="0"/>
              <a:t>5/21/2014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47D7E-AECE-42C4-B8C0-267D5CE45D05}" type="slidenum">
              <a:rPr lang="en-US" smtClean="0"/>
              <a:t>‹#›</a:t>
            </a:fld>
            <a:endParaRPr lang="en-US"/>
          </a:p>
        </p:txBody>
      </p:sp>
    </p:spTree>
    <p:extLst>
      <p:ext uri="{BB962C8B-B14F-4D97-AF65-F5344CB8AC3E}">
        <p14:creationId xmlns:p14="http://schemas.microsoft.com/office/powerpoint/2010/main" val="141420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BDA21-809C-4533-9D8E-B7CA3111AE6A}" type="datetimeFigureOut">
              <a:rPr lang="en-US" smtClean="0"/>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47D7E-AECE-42C4-B8C0-267D5CE45D05}" type="slidenum">
              <a:rPr lang="en-US" smtClean="0"/>
              <a:t>‹#›</a:t>
            </a:fld>
            <a:endParaRPr lang="en-US"/>
          </a:p>
        </p:txBody>
      </p:sp>
    </p:spTree>
    <p:extLst>
      <p:ext uri="{BB962C8B-B14F-4D97-AF65-F5344CB8AC3E}">
        <p14:creationId xmlns:p14="http://schemas.microsoft.com/office/powerpoint/2010/main" val="407504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BDA21-809C-4533-9D8E-B7CA3111AE6A}" type="datetimeFigureOut">
              <a:rPr lang="en-US" smtClean="0"/>
              <a:t>5/21/2014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47D7E-AECE-42C4-B8C0-267D5CE45D05}" type="slidenum">
              <a:rPr lang="en-US" smtClean="0"/>
              <a:t>‹#›</a:t>
            </a:fld>
            <a:endParaRPr lang="en-US"/>
          </a:p>
        </p:txBody>
      </p:sp>
    </p:spTree>
    <p:extLst>
      <p:ext uri="{BB962C8B-B14F-4D97-AF65-F5344CB8AC3E}">
        <p14:creationId xmlns:p14="http://schemas.microsoft.com/office/powerpoint/2010/main" val="316021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BDA21-809C-4533-9D8E-B7CA3111AE6A}" type="datetimeFigureOut">
              <a:rPr lang="en-US" smtClean="0"/>
              <a:t>5/21/2014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47D7E-AECE-42C4-B8C0-267D5CE45D05}" type="slidenum">
              <a:rPr lang="en-US" smtClean="0"/>
              <a:t>‹#›</a:t>
            </a:fld>
            <a:endParaRPr lang="en-US"/>
          </a:p>
        </p:txBody>
      </p:sp>
    </p:spTree>
    <p:extLst>
      <p:ext uri="{BB962C8B-B14F-4D97-AF65-F5344CB8AC3E}">
        <p14:creationId xmlns:p14="http://schemas.microsoft.com/office/powerpoint/2010/main" val="233531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BDA21-809C-4533-9D8E-B7CA3111AE6A}" type="datetimeFigureOut">
              <a:rPr lang="en-US" smtClean="0"/>
              <a:t>5/21/2014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47D7E-AECE-42C4-B8C0-267D5CE45D05}" type="slidenum">
              <a:rPr lang="en-US" smtClean="0"/>
              <a:t>‹#›</a:t>
            </a:fld>
            <a:endParaRPr lang="en-US"/>
          </a:p>
        </p:txBody>
      </p:sp>
    </p:spTree>
    <p:extLst>
      <p:ext uri="{BB962C8B-B14F-4D97-AF65-F5344CB8AC3E}">
        <p14:creationId xmlns:p14="http://schemas.microsoft.com/office/powerpoint/2010/main" val="91203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BDA21-809C-4533-9D8E-B7CA3111AE6A}" type="datetimeFigureOut">
              <a:rPr lang="en-US" smtClean="0"/>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47D7E-AECE-42C4-B8C0-267D5CE45D05}" type="slidenum">
              <a:rPr lang="en-US" smtClean="0"/>
              <a:t>‹#›</a:t>
            </a:fld>
            <a:endParaRPr lang="en-US"/>
          </a:p>
        </p:txBody>
      </p:sp>
    </p:spTree>
    <p:extLst>
      <p:ext uri="{BB962C8B-B14F-4D97-AF65-F5344CB8AC3E}">
        <p14:creationId xmlns:p14="http://schemas.microsoft.com/office/powerpoint/2010/main" val="346862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BDA21-809C-4533-9D8E-B7CA3111AE6A}" type="datetimeFigureOut">
              <a:rPr lang="en-US" smtClean="0"/>
              <a:t>5/21/2014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47D7E-AECE-42C4-B8C0-267D5CE45D05}" type="slidenum">
              <a:rPr lang="en-US" smtClean="0"/>
              <a:t>‹#›</a:t>
            </a:fld>
            <a:endParaRPr lang="en-US"/>
          </a:p>
        </p:txBody>
      </p:sp>
    </p:spTree>
    <p:extLst>
      <p:ext uri="{BB962C8B-B14F-4D97-AF65-F5344CB8AC3E}">
        <p14:creationId xmlns:p14="http://schemas.microsoft.com/office/powerpoint/2010/main" val="113660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FFFBDA21-809C-4533-9D8E-B7CA3111AE6A}" type="datetimeFigureOut">
              <a:rPr lang="en-US" smtClean="0"/>
              <a:t>5/21/2014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6647D7E-AECE-42C4-B8C0-267D5CE45D05}" type="slidenum">
              <a:rPr lang="en-US" smtClean="0"/>
              <a:t>‹#›</a:t>
            </a:fld>
            <a:endParaRPr lang="en-US"/>
          </a:p>
        </p:txBody>
      </p:sp>
    </p:spTree>
    <p:extLst>
      <p:ext uri="{BB962C8B-B14F-4D97-AF65-F5344CB8AC3E}">
        <p14:creationId xmlns:p14="http://schemas.microsoft.com/office/powerpoint/2010/main" val="1768237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tiff"/><Relationship Id="rId18" Type="http://schemas.openxmlformats.org/officeDocument/2006/relationships/image" Target="../media/image17.tiff"/><Relationship Id="rId3" Type="http://schemas.openxmlformats.org/officeDocument/2006/relationships/image" Target="../media/image2.tiff"/><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tiff"/><Relationship Id="rId2" Type="http://schemas.openxmlformats.org/officeDocument/2006/relationships/image" Target="../media/image1.png"/><Relationship Id="rId16" Type="http://schemas.openxmlformats.org/officeDocument/2006/relationships/image" Target="../media/image15.tiff"/><Relationship Id="rId20" Type="http://schemas.openxmlformats.org/officeDocument/2006/relationships/image" Target="../media/image19.gi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tiff"/><Relationship Id="rId5" Type="http://schemas.openxmlformats.org/officeDocument/2006/relationships/image" Target="../media/image4.jpg"/><Relationship Id="rId15" Type="http://schemas.openxmlformats.org/officeDocument/2006/relationships/image" Target="../media/image14.tiff"/><Relationship Id="rId10" Type="http://schemas.openxmlformats.org/officeDocument/2006/relationships/image" Target="../media/image9.jpeg"/><Relationship Id="rId19" Type="http://schemas.openxmlformats.org/officeDocument/2006/relationships/image" Target="../media/image18.tiff"/><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900" y="609600"/>
            <a:ext cx="43129200" cy="3662541"/>
          </a:xfrm>
          <a:prstGeom prst="rect">
            <a:avLst/>
          </a:prstGeom>
          <a:noFill/>
          <a:ln w="133350">
            <a:solidFill>
              <a:schemeClr val="tx2"/>
            </a:solidFill>
          </a:ln>
        </p:spPr>
        <p:txBody>
          <a:bodyPr wrap="square" rtlCol="0">
            <a:spAutoFit/>
          </a:bodyPr>
          <a:lstStyle/>
          <a:p>
            <a:pPr algn="ctr"/>
            <a:r>
              <a:rPr lang="en-US" b="1" cap="all" dirty="0" smtClean="0">
                <a:latin typeface="Tw Cen MT" panose="020B0602020104020603" pitchFamily="34" charset="0"/>
                <a:ea typeface="Verdana" panose="020B0604030504040204" pitchFamily="34" charset="0"/>
                <a:cs typeface="Verdana" panose="020B0604030504040204" pitchFamily="34" charset="0"/>
              </a:rPr>
              <a:t>How Big Is That Hole?  Using ArcGIS to Calculate the Volume of </a:t>
            </a:r>
          </a:p>
          <a:p>
            <a:pPr algn="ctr"/>
            <a:r>
              <a:rPr lang="en-US" b="1" cap="all" dirty="0" smtClean="0">
                <a:latin typeface="Tw Cen MT" panose="020B0602020104020603" pitchFamily="34" charset="0"/>
                <a:ea typeface="Verdana" panose="020B0604030504040204" pitchFamily="34" charset="0"/>
                <a:cs typeface="Verdana" panose="020B0604030504040204" pitchFamily="34" charset="0"/>
              </a:rPr>
              <a:t>Sediment Needed to Mitigate Erosion of an Archaeological Site</a:t>
            </a:r>
          </a:p>
          <a:p>
            <a:pPr algn="ctr"/>
            <a:r>
              <a:rPr lang="en-US" sz="6000" cap="all" dirty="0" smtClean="0">
                <a:latin typeface="Tw Cen MT" panose="020B0602020104020603" pitchFamily="34" charset="0"/>
                <a:ea typeface="Verdana" panose="020B0604030504040204" pitchFamily="34" charset="0"/>
                <a:cs typeface="Verdana" panose="020B0604030504040204" pitchFamily="34" charset="0"/>
              </a:rPr>
              <a:t>Sean </a:t>
            </a:r>
            <a:r>
              <a:rPr lang="en-US" sz="6000" cap="all" dirty="0" err="1" smtClean="0">
                <a:latin typeface="Tw Cen MT" panose="020B0602020104020603" pitchFamily="34" charset="0"/>
                <a:ea typeface="Verdana" panose="020B0604030504040204" pitchFamily="34" charset="0"/>
                <a:cs typeface="Verdana" panose="020B0604030504040204" pitchFamily="34" charset="0"/>
              </a:rPr>
              <a:t>Stcherbinine</a:t>
            </a:r>
            <a:r>
              <a:rPr lang="en-US" sz="6000" cap="all" dirty="0" smtClean="0">
                <a:latin typeface="Tw Cen MT" panose="020B0602020104020603" pitchFamily="34" charset="0"/>
                <a:ea typeface="Verdana" panose="020B0604030504040204" pitchFamily="34" charset="0"/>
                <a:cs typeface="Verdana" panose="020B0604030504040204" pitchFamily="34" charset="0"/>
              </a:rPr>
              <a:t> – Resource Management Program</a:t>
            </a:r>
            <a:endParaRPr lang="en-US" sz="6000" cap="all" dirty="0">
              <a:latin typeface="Tw Cen MT" panose="020B0602020104020603" pitchFamily="34" charset="0"/>
              <a:ea typeface="Verdana" panose="020B0604030504040204" pitchFamily="34" charset="0"/>
              <a:cs typeface="Verdana" panose="020B0604030504040204" pitchFamily="34" charset="0"/>
            </a:endParaRPr>
          </a:p>
        </p:txBody>
      </p:sp>
      <p:sp>
        <p:nvSpPr>
          <p:cNvPr id="9" name="Rounded Rectangle 8"/>
          <p:cNvSpPr/>
          <p:nvPr/>
        </p:nvSpPr>
        <p:spPr>
          <a:xfrm>
            <a:off x="342900" y="4724400"/>
            <a:ext cx="12801600" cy="27051000"/>
          </a:xfrm>
          <a:prstGeom prst="rect">
            <a:avLst/>
          </a:prstGeom>
          <a:noFill/>
          <a:ln w="130175"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3716000" y="4724400"/>
            <a:ext cx="16383000" cy="27051000"/>
          </a:xfrm>
          <a:prstGeom prst="rect">
            <a:avLst/>
          </a:prstGeom>
          <a:noFill/>
          <a:ln w="133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694826" y="4694355"/>
            <a:ext cx="12801600" cy="27081045"/>
          </a:xfrm>
          <a:prstGeom prst="rect">
            <a:avLst/>
          </a:prstGeom>
          <a:noFill/>
          <a:ln w="133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67" y="1262666"/>
            <a:ext cx="2438400" cy="2438400"/>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13809" y="1197606"/>
            <a:ext cx="2486527" cy="2486527"/>
          </a:xfrm>
          <a:prstGeom prst="rect">
            <a:avLst/>
          </a:prstGeom>
        </p:spPr>
      </p:pic>
      <p:sp>
        <p:nvSpPr>
          <p:cNvPr id="15" name="TextBox 14"/>
          <p:cNvSpPr txBox="1"/>
          <p:nvPr/>
        </p:nvSpPr>
        <p:spPr>
          <a:xfrm>
            <a:off x="14706600" y="4755931"/>
            <a:ext cx="14478000" cy="1200329"/>
          </a:xfrm>
          <a:prstGeom prst="rect">
            <a:avLst/>
          </a:prstGeom>
          <a:noFill/>
        </p:spPr>
        <p:txBody>
          <a:bodyPr wrap="square" rtlCol="0">
            <a:spAutoFit/>
          </a:bodyPr>
          <a:lstStyle/>
          <a:p>
            <a:pPr algn="ctr"/>
            <a:r>
              <a:rPr lang="en-US" sz="7200" b="1" dirty="0" smtClean="0">
                <a:latin typeface="Tw Cen MT" panose="020B0602020104020603" pitchFamily="34" charset="0"/>
              </a:rPr>
              <a:t>METHODS</a:t>
            </a:r>
            <a:endParaRPr lang="en-US" sz="7200" b="1" dirty="0">
              <a:latin typeface="Tw Cen MT" panose="020B0602020104020603" pitchFamily="34" charset="0"/>
            </a:endParaRPr>
          </a:p>
        </p:txBody>
      </p:sp>
      <p:sp>
        <p:nvSpPr>
          <p:cNvPr id="16" name="TextBox 15"/>
          <p:cNvSpPr txBox="1"/>
          <p:nvPr/>
        </p:nvSpPr>
        <p:spPr>
          <a:xfrm>
            <a:off x="30803711" y="4711262"/>
            <a:ext cx="12692715" cy="1200329"/>
          </a:xfrm>
          <a:prstGeom prst="rect">
            <a:avLst/>
          </a:prstGeom>
          <a:noFill/>
        </p:spPr>
        <p:txBody>
          <a:bodyPr wrap="square" rtlCol="0">
            <a:spAutoFit/>
          </a:bodyPr>
          <a:lstStyle/>
          <a:p>
            <a:pPr algn="ctr"/>
            <a:r>
              <a:rPr lang="en-US" sz="7200" b="1" dirty="0" smtClean="0">
                <a:latin typeface="Tw Cen MT" panose="020B0602020104020603" pitchFamily="34" charset="0"/>
              </a:rPr>
              <a:t>RESULTS AND DISCUSSION</a:t>
            </a:r>
            <a:endParaRPr lang="en-US" sz="7200" b="1" dirty="0">
              <a:latin typeface="Tw Cen MT" panose="020B0602020104020603" pitchFamily="34" charset="0"/>
            </a:endParaRPr>
          </a:p>
        </p:txBody>
      </p:sp>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a:xfrm>
            <a:off x="22439696" y="19260504"/>
            <a:ext cx="7315200" cy="6400109"/>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8247" y="6554870"/>
            <a:ext cx="7315200" cy="5852350"/>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10479990"/>
            <a:ext cx="6400800" cy="5907025"/>
          </a:xfrm>
          <a:prstGeom prst="rect">
            <a:avLst/>
          </a:prstGeom>
          <a:ln w="101600" cap="sq">
            <a:solidFill>
              <a:schemeClr val="tx1"/>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08" y="17422185"/>
            <a:ext cx="6400800" cy="4740880"/>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a:off x="7571008" y="18037636"/>
            <a:ext cx="0"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8408" y="13846706"/>
            <a:ext cx="10282612" cy="3575479"/>
          </a:xfrm>
          <a:prstGeom prst="line">
            <a:avLst/>
          </a:prstGeom>
          <a:ln w="889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flipH="1">
            <a:off x="6969208" y="14062149"/>
            <a:ext cx="4110412" cy="8159762"/>
          </a:xfrm>
          <a:prstGeom prst="line">
            <a:avLst/>
          </a:prstGeom>
          <a:ln w="889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4" name="Rectangle 1033"/>
          <p:cNvSpPr/>
          <p:nvPr/>
        </p:nvSpPr>
        <p:spPr>
          <a:xfrm>
            <a:off x="6629400" y="17221200"/>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p:cNvSpPr/>
          <p:nvPr/>
        </p:nvSpPr>
        <p:spPr>
          <a:xfrm>
            <a:off x="10851020" y="13846706"/>
            <a:ext cx="228600" cy="1981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4" name="Picture 10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23012490"/>
            <a:ext cx="5029200" cy="3771901"/>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1065" name="Picture 10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9997" y="23034045"/>
            <a:ext cx="5029200" cy="3771900"/>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1066" name="Picture 10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4037" y="17621634"/>
            <a:ext cx="5029200" cy="3771900"/>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1067" name="Picture 10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600" y="11125199"/>
            <a:ext cx="5486400" cy="4114801"/>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1068" name="Picture 10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77751" y="13456706"/>
            <a:ext cx="7315200" cy="5402317"/>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01065" y="26006348"/>
            <a:ext cx="7315200" cy="3407885"/>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629112" y="6675814"/>
            <a:ext cx="5943600" cy="3857513"/>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766500" y="21112735"/>
            <a:ext cx="6400800" cy="6116488"/>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912961" y="6467790"/>
            <a:ext cx="3657600" cy="2044583"/>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928727" y="9149467"/>
            <a:ext cx="3657600" cy="1932367"/>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584900" y="11577145"/>
            <a:ext cx="5943600" cy="3939092"/>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64" name="Picture 6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005691" y="14411683"/>
            <a:ext cx="3657600" cy="2033982"/>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pic>
        <p:nvPicPr>
          <p:cNvPr id="67" name="Picture 6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024500" y="11702469"/>
            <a:ext cx="3657600" cy="2050198"/>
          </a:xfrm>
          <a:prstGeom prst="rect">
            <a:avLst/>
          </a:prstGeom>
          <a:ln w="101600" cap="sq">
            <a:solidFill>
              <a:srgbClr val="000000"/>
            </a:solidFill>
            <a:prstDash val="solid"/>
            <a:miter lim="800000"/>
          </a:ln>
          <a:effectLst>
            <a:outerShdw blurRad="50800" dist="38100" dir="2700000" algn="tl" rotWithShape="0">
              <a:srgbClr val="000000">
                <a:alpha val="43000"/>
              </a:srgbClr>
            </a:outerShdw>
          </a:effectLst>
        </p:spPr>
      </p:pic>
      <p:sp>
        <p:nvSpPr>
          <p:cNvPr id="77" name="TextBox 76"/>
          <p:cNvSpPr txBox="1"/>
          <p:nvPr/>
        </p:nvSpPr>
        <p:spPr>
          <a:xfrm>
            <a:off x="14037160" y="6397948"/>
            <a:ext cx="7660837" cy="6592574"/>
          </a:xfrm>
          <a:prstGeom prst="rect">
            <a:avLst/>
          </a:prstGeom>
          <a:noFill/>
        </p:spPr>
        <p:txBody>
          <a:bodyPr wrap="square" rtlCol="0">
            <a:spAutoFit/>
          </a:bodyPr>
          <a:lstStyle/>
          <a:p>
            <a:pPr>
              <a:lnSpc>
                <a:spcPct val="120000"/>
              </a:lnSpc>
            </a:pPr>
            <a:r>
              <a:rPr lang="en-US" sz="3200" dirty="0" smtClean="0">
                <a:latin typeface="Trebuchet MS" panose="020B0603020202020204" pitchFamily="34" charset="0"/>
              </a:rPr>
              <a:t>To calculate the volume of sediment needed to refill the borrow pit, the current and original topography needed to be modeled.  No accurate elevation data existed, so  1553 Total Station (a highly accurate GPS) points recorded at the site were used.  All point information existed in the form  of an excel spreadsheet, which required conversion to NAD 1927 UTM format before points could be projected.</a:t>
            </a:r>
            <a:endParaRPr lang="en-US" sz="3200" dirty="0">
              <a:latin typeface="Trebuchet MS" panose="020B0603020202020204" pitchFamily="34" charset="0"/>
            </a:endParaRPr>
          </a:p>
        </p:txBody>
      </p:sp>
      <p:sp>
        <p:nvSpPr>
          <p:cNvPr id="78" name="TextBox 77"/>
          <p:cNvSpPr txBox="1"/>
          <p:nvPr/>
        </p:nvSpPr>
        <p:spPr>
          <a:xfrm>
            <a:off x="22098001" y="14006027"/>
            <a:ext cx="8000999" cy="4228850"/>
          </a:xfrm>
          <a:prstGeom prst="rect">
            <a:avLst/>
          </a:prstGeom>
          <a:noFill/>
        </p:spPr>
        <p:txBody>
          <a:bodyPr wrap="square" rtlCol="0">
            <a:spAutoFit/>
          </a:bodyPr>
          <a:lstStyle/>
          <a:p>
            <a:pPr>
              <a:lnSpc>
                <a:spcPct val="120000"/>
              </a:lnSpc>
            </a:pPr>
            <a:r>
              <a:rPr lang="en-US" sz="3200" dirty="0" smtClean="0">
                <a:latin typeface="Trebuchet MS" panose="020B0603020202020204" pitchFamily="34" charset="0"/>
              </a:rPr>
              <a:t>Once Total Station points were in NAD 1927 format, they were exported into ArcGIS 10.2.1.  Next, a boundary of the borrow pit was produced by creating a polygon around all points whose attribute information was associated with borrow pit topography.</a:t>
            </a:r>
            <a:endParaRPr lang="en-US" sz="3200" dirty="0">
              <a:latin typeface="Trebuchet MS" panose="020B0603020202020204" pitchFamily="34" charset="0"/>
            </a:endParaRPr>
          </a:p>
        </p:txBody>
      </p:sp>
      <p:sp>
        <p:nvSpPr>
          <p:cNvPr id="79" name="TextBox 78"/>
          <p:cNvSpPr txBox="1"/>
          <p:nvPr/>
        </p:nvSpPr>
        <p:spPr>
          <a:xfrm>
            <a:off x="14073255" y="19944665"/>
            <a:ext cx="7660837" cy="5410712"/>
          </a:xfrm>
          <a:prstGeom prst="rect">
            <a:avLst/>
          </a:prstGeom>
          <a:noFill/>
        </p:spPr>
        <p:txBody>
          <a:bodyPr wrap="square" rtlCol="0">
            <a:spAutoFit/>
          </a:bodyPr>
          <a:lstStyle/>
          <a:p>
            <a:pPr>
              <a:lnSpc>
                <a:spcPct val="120000"/>
              </a:lnSpc>
            </a:pPr>
            <a:r>
              <a:rPr lang="en-US" sz="3200" dirty="0" smtClean="0">
                <a:latin typeface="Trebuchet MS" panose="020B0603020202020204" pitchFamily="34" charset="0"/>
              </a:rPr>
              <a:t>To produce a model of the current surface, all Total Station elevations were inputted into the Inverse Distance Weighted (IDW) GIS interpolation tool. To estimate topography before the site was damaged, only Total Station points representing undisturbed, original topography were included in a second IDW.  </a:t>
            </a:r>
            <a:endParaRPr lang="en-US" sz="3200" dirty="0">
              <a:latin typeface="Trebuchet MS" panose="020B0603020202020204" pitchFamily="34" charset="0"/>
            </a:endParaRPr>
          </a:p>
        </p:txBody>
      </p:sp>
      <p:sp>
        <p:nvSpPr>
          <p:cNvPr id="97" name="TextBox 96"/>
          <p:cNvSpPr txBox="1"/>
          <p:nvPr/>
        </p:nvSpPr>
        <p:spPr>
          <a:xfrm>
            <a:off x="22098002" y="27092414"/>
            <a:ext cx="7772400" cy="3637919"/>
          </a:xfrm>
          <a:prstGeom prst="rect">
            <a:avLst/>
          </a:prstGeom>
          <a:noFill/>
        </p:spPr>
        <p:txBody>
          <a:bodyPr wrap="square" rtlCol="0">
            <a:spAutoFit/>
          </a:bodyPr>
          <a:lstStyle/>
          <a:p>
            <a:pPr>
              <a:lnSpc>
                <a:spcPct val="120000"/>
              </a:lnSpc>
            </a:pPr>
            <a:r>
              <a:rPr lang="en-US" sz="3200" dirty="0" smtClean="0">
                <a:latin typeface="Trebuchet MS" panose="020B0603020202020204" pitchFamily="34" charset="0"/>
              </a:rPr>
              <a:t>The Cut and Fill tool was the final technique used.  It calculates the difference between two surfaces.  In this case, the volume difference between the estimated current topography and original topography. </a:t>
            </a:r>
            <a:endParaRPr lang="en-US" sz="3200" dirty="0">
              <a:latin typeface="Trebuchet MS" panose="020B0603020202020204" pitchFamily="34" charset="0"/>
            </a:endParaRPr>
          </a:p>
        </p:txBody>
      </p:sp>
      <p:sp>
        <p:nvSpPr>
          <p:cNvPr id="98" name="TextBox 97"/>
          <p:cNvSpPr txBox="1"/>
          <p:nvPr/>
        </p:nvSpPr>
        <p:spPr>
          <a:xfrm>
            <a:off x="2667000" y="4800600"/>
            <a:ext cx="8458200" cy="1200329"/>
          </a:xfrm>
          <a:prstGeom prst="rect">
            <a:avLst/>
          </a:prstGeom>
          <a:noFill/>
        </p:spPr>
        <p:txBody>
          <a:bodyPr wrap="square" rtlCol="0">
            <a:spAutoFit/>
          </a:bodyPr>
          <a:lstStyle/>
          <a:p>
            <a:pPr algn="ctr"/>
            <a:r>
              <a:rPr lang="en-US" sz="7200" b="1" cap="all" dirty="0" smtClean="0">
                <a:latin typeface="Tw Cen MT" panose="020B0602020104020603" pitchFamily="34" charset="0"/>
              </a:rPr>
              <a:t>Background</a:t>
            </a:r>
            <a:endParaRPr lang="en-US" sz="7200" b="1" cap="all" dirty="0">
              <a:latin typeface="Tw Cen MT" panose="020B0602020104020603" pitchFamily="34" charset="0"/>
            </a:endParaRPr>
          </a:p>
        </p:txBody>
      </p:sp>
      <p:sp>
        <p:nvSpPr>
          <p:cNvPr id="99" name="TextBox 98"/>
          <p:cNvSpPr txBox="1"/>
          <p:nvPr/>
        </p:nvSpPr>
        <p:spPr>
          <a:xfrm>
            <a:off x="576291" y="6397948"/>
            <a:ext cx="12185738" cy="3637919"/>
          </a:xfrm>
          <a:prstGeom prst="rect">
            <a:avLst/>
          </a:prstGeom>
          <a:noFill/>
        </p:spPr>
        <p:txBody>
          <a:bodyPr wrap="square" rtlCol="0">
            <a:spAutoFit/>
          </a:bodyPr>
          <a:lstStyle/>
          <a:p>
            <a:pPr>
              <a:lnSpc>
                <a:spcPct val="120000"/>
              </a:lnSpc>
            </a:pPr>
            <a:r>
              <a:rPr lang="en-US" sz="3200" dirty="0" smtClean="0">
                <a:latin typeface="Trebuchet MS" panose="020B0603020202020204" pitchFamily="34" charset="0"/>
              </a:rPr>
              <a:t>In the 1920s and 1930s, a </a:t>
            </a:r>
            <a:r>
              <a:rPr lang="en-US" sz="3200" dirty="0">
                <a:latin typeface="Trebuchet MS" panose="020B0603020202020204" pitchFamily="34" charset="0"/>
              </a:rPr>
              <a:t>precontact archaeological site was damaged during the construction of a </a:t>
            </a:r>
            <a:r>
              <a:rPr lang="en-US" sz="3200" dirty="0" smtClean="0">
                <a:latin typeface="Trebuchet MS" panose="020B0603020202020204" pitchFamily="34" charset="0"/>
              </a:rPr>
              <a:t>road in Mount Rainier National Park. A </a:t>
            </a:r>
            <a:r>
              <a:rPr lang="en-US" sz="3200" dirty="0">
                <a:latin typeface="Trebuchet MS" panose="020B0603020202020204" pitchFamily="34" charset="0"/>
              </a:rPr>
              <a:t>significant amount of sediment was removed and archaeological materials  </a:t>
            </a:r>
            <a:r>
              <a:rPr lang="en-US" sz="3200" dirty="0" smtClean="0">
                <a:latin typeface="Trebuchet MS" panose="020B0603020202020204" pitchFamily="34" charset="0"/>
              </a:rPr>
              <a:t>displaced.  The primary ground disturbance was a large borrow pit.  This </a:t>
            </a:r>
            <a:r>
              <a:rPr lang="en-US" sz="3200" dirty="0">
                <a:latin typeface="Trebuchet MS" panose="020B0603020202020204" pitchFamily="34" charset="0"/>
              </a:rPr>
              <a:t>site would subsequently be known as the Sunrise </a:t>
            </a:r>
            <a:r>
              <a:rPr lang="en-US" sz="3200" dirty="0" smtClean="0">
                <a:latin typeface="Trebuchet MS" panose="020B0603020202020204" pitchFamily="34" charset="0"/>
              </a:rPr>
              <a:t>Ridge </a:t>
            </a:r>
            <a:r>
              <a:rPr lang="en-US" sz="3200" dirty="0">
                <a:latin typeface="Trebuchet MS" panose="020B0603020202020204" pitchFamily="34" charset="0"/>
              </a:rPr>
              <a:t>Borrow Pit site.   </a:t>
            </a:r>
          </a:p>
        </p:txBody>
      </p:sp>
      <p:sp>
        <p:nvSpPr>
          <p:cNvPr id="100" name="TextBox 99"/>
          <p:cNvSpPr txBox="1"/>
          <p:nvPr/>
        </p:nvSpPr>
        <p:spPr>
          <a:xfrm>
            <a:off x="609600" y="26116210"/>
            <a:ext cx="12268200" cy="6734151"/>
          </a:xfrm>
          <a:prstGeom prst="rect">
            <a:avLst/>
          </a:prstGeom>
          <a:noFill/>
        </p:spPr>
        <p:txBody>
          <a:bodyPr wrap="square" rtlCol="0">
            <a:spAutoFit/>
          </a:bodyPr>
          <a:lstStyle/>
          <a:p>
            <a:pPr>
              <a:lnSpc>
                <a:spcPct val="120000"/>
              </a:lnSpc>
            </a:pPr>
            <a:endParaRPr lang="en-US" sz="3200" dirty="0" smtClean="0"/>
          </a:p>
          <a:p>
            <a:pPr>
              <a:lnSpc>
                <a:spcPct val="120000"/>
              </a:lnSpc>
            </a:pPr>
            <a:endParaRPr lang="en-US" sz="3200" dirty="0"/>
          </a:p>
          <a:p>
            <a:pPr>
              <a:lnSpc>
                <a:spcPct val="120000"/>
              </a:lnSpc>
            </a:pPr>
            <a:endParaRPr lang="en-US" sz="3200" dirty="0"/>
          </a:p>
          <a:p>
            <a:pPr>
              <a:lnSpc>
                <a:spcPct val="120000"/>
              </a:lnSpc>
            </a:pPr>
            <a:r>
              <a:rPr lang="en-US" sz="3200" dirty="0" smtClean="0">
                <a:latin typeface="Trebuchet MS" panose="020B0603020202020204" pitchFamily="34" charset="0"/>
              </a:rPr>
              <a:t>Recently</a:t>
            </a:r>
            <a:r>
              <a:rPr lang="en-US" sz="3200" dirty="0">
                <a:latin typeface="Trebuchet MS" panose="020B0603020202020204" pitchFamily="34" charset="0"/>
              </a:rPr>
              <a:t>, CWU was contracted by the National Park Service to record the degree of ground disturbance, collect archaeological data, and assess the likelihood of future erosion.  </a:t>
            </a:r>
            <a:r>
              <a:rPr lang="en-US" sz="3200" dirty="0" smtClean="0">
                <a:latin typeface="Trebuchet MS" panose="020B0603020202020204" pitchFamily="34" charset="0"/>
              </a:rPr>
              <a:t>As part of the remediation, </a:t>
            </a:r>
            <a:r>
              <a:rPr lang="en-US" sz="3200" dirty="0">
                <a:latin typeface="Trebuchet MS" panose="020B0603020202020204" pitchFamily="34" charset="0"/>
              </a:rPr>
              <a:t>this </a:t>
            </a:r>
            <a:r>
              <a:rPr lang="en-US" sz="3200" dirty="0" smtClean="0">
                <a:latin typeface="Trebuchet MS" panose="020B0603020202020204" pitchFamily="34" charset="0"/>
              </a:rPr>
              <a:t>investigation calculates </a:t>
            </a:r>
            <a:r>
              <a:rPr lang="en-US" sz="3200" dirty="0">
                <a:latin typeface="Trebuchet MS" panose="020B0603020202020204" pitchFamily="34" charset="0"/>
              </a:rPr>
              <a:t>the volume of sediment removed from the pit in order to refill it and mitigate the negative effects of erosion. </a:t>
            </a:r>
          </a:p>
          <a:p>
            <a:r>
              <a:rPr lang="en-US" dirty="0">
                <a:latin typeface="Trebuchet MS" panose="020B0603020202020204" pitchFamily="34" charset="0"/>
              </a:rPr>
              <a:t> </a:t>
            </a:r>
          </a:p>
        </p:txBody>
      </p:sp>
      <p:sp>
        <p:nvSpPr>
          <p:cNvPr id="101" name="TextBox 100"/>
          <p:cNvSpPr txBox="1"/>
          <p:nvPr/>
        </p:nvSpPr>
        <p:spPr>
          <a:xfrm>
            <a:off x="464134" y="15250552"/>
            <a:ext cx="5562600" cy="769441"/>
          </a:xfrm>
          <a:prstGeom prst="rect">
            <a:avLst/>
          </a:prstGeom>
          <a:noFill/>
        </p:spPr>
        <p:txBody>
          <a:bodyPr wrap="square" rtlCol="0">
            <a:spAutoFit/>
          </a:bodyPr>
          <a:lstStyle/>
          <a:p>
            <a:r>
              <a:rPr lang="en-US" sz="2200" dirty="0" smtClean="0"/>
              <a:t>Damaged section of the Sunrise Ridge  Borrow Pit archaeological site</a:t>
            </a:r>
            <a:endParaRPr lang="en-US" sz="2200" dirty="0"/>
          </a:p>
        </p:txBody>
      </p:sp>
      <p:sp>
        <p:nvSpPr>
          <p:cNvPr id="102" name="TextBox 101"/>
          <p:cNvSpPr txBox="1"/>
          <p:nvPr/>
        </p:nvSpPr>
        <p:spPr>
          <a:xfrm>
            <a:off x="6361228" y="16408033"/>
            <a:ext cx="6400800" cy="430887"/>
          </a:xfrm>
          <a:prstGeom prst="rect">
            <a:avLst/>
          </a:prstGeom>
          <a:noFill/>
        </p:spPr>
        <p:txBody>
          <a:bodyPr wrap="square" rtlCol="0">
            <a:spAutoFit/>
          </a:bodyPr>
          <a:lstStyle/>
          <a:p>
            <a:r>
              <a:rPr lang="en-US" sz="2200" dirty="0" smtClean="0"/>
              <a:t>South Central Washington and Mount Rainier NP</a:t>
            </a:r>
            <a:endParaRPr lang="en-US" sz="2200" dirty="0"/>
          </a:p>
        </p:txBody>
      </p:sp>
      <p:sp>
        <p:nvSpPr>
          <p:cNvPr id="103" name="TextBox 102"/>
          <p:cNvSpPr txBox="1"/>
          <p:nvPr/>
        </p:nvSpPr>
        <p:spPr>
          <a:xfrm>
            <a:off x="576290" y="22221911"/>
            <a:ext cx="6392917" cy="430887"/>
          </a:xfrm>
          <a:prstGeom prst="rect">
            <a:avLst/>
          </a:prstGeom>
          <a:noFill/>
        </p:spPr>
        <p:txBody>
          <a:bodyPr wrap="square" rtlCol="0">
            <a:spAutoFit/>
          </a:bodyPr>
          <a:lstStyle/>
          <a:p>
            <a:r>
              <a:rPr lang="en-US" sz="2200" dirty="0" smtClean="0"/>
              <a:t>Map of the Borrow Pit site</a:t>
            </a:r>
            <a:endParaRPr lang="en-US" sz="2200" dirty="0"/>
          </a:p>
        </p:txBody>
      </p:sp>
      <p:sp>
        <p:nvSpPr>
          <p:cNvPr id="104" name="TextBox 103"/>
          <p:cNvSpPr txBox="1"/>
          <p:nvPr/>
        </p:nvSpPr>
        <p:spPr>
          <a:xfrm>
            <a:off x="7694037" y="21452470"/>
            <a:ext cx="5029200" cy="430887"/>
          </a:xfrm>
          <a:prstGeom prst="rect">
            <a:avLst/>
          </a:prstGeom>
          <a:noFill/>
        </p:spPr>
        <p:txBody>
          <a:bodyPr wrap="square" rtlCol="0">
            <a:spAutoFit/>
          </a:bodyPr>
          <a:lstStyle/>
          <a:p>
            <a:r>
              <a:rPr lang="en-US" sz="2200" dirty="0" smtClean="0"/>
              <a:t>Damaged sections of the Borrow Pit site</a:t>
            </a:r>
            <a:endParaRPr lang="en-US" sz="2200" dirty="0"/>
          </a:p>
        </p:txBody>
      </p:sp>
      <p:sp>
        <p:nvSpPr>
          <p:cNvPr id="105" name="TextBox 104"/>
          <p:cNvSpPr txBox="1"/>
          <p:nvPr/>
        </p:nvSpPr>
        <p:spPr>
          <a:xfrm>
            <a:off x="7119997" y="26862830"/>
            <a:ext cx="5029200" cy="430887"/>
          </a:xfrm>
          <a:prstGeom prst="rect">
            <a:avLst/>
          </a:prstGeom>
          <a:noFill/>
        </p:spPr>
        <p:txBody>
          <a:bodyPr wrap="square" rtlCol="0">
            <a:spAutoFit/>
          </a:bodyPr>
          <a:lstStyle/>
          <a:p>
            <a:r>
              <a:rPr lang="en-US" sz="2200" dirty="0" smtClean="0"/>
              <a:t>CWU students excavating at the site</a:t>
            </a:r>
            <a:endParaRPr lang="en-US" sz="2200" dirty="0"/>
          </a:p>
        </p:txBody>
      </p:sp>
      <p:sp>
        <p:nvSpPr>
          <p:cNvPr id="106" name="TextBox 105"/>
          <p:cNvSpPr txBox="1"/>
          <p:nvPr/>
        </p:nvSpPr>
        <p:spPr>
          <a:xfrm>
            <a:off x="914400" y="26857921"/>
            <a:ext cx="5029200" cy="430887"/>
          </a:xfrm>
          <a:prstGeom prst="rect">
            <a:avLst/>
          </a:prstGeom>
          <a:noFill/>
        </p:spPr>
        <p:txBody>
          <a:bodyPr wrap="square" rtlCol="0">
            <a:spAutoFit/>
          </a:bodyPr>
          <a:lstStyle/>
          <a:p>
            <a:r>
              <a:rPr lang="en-US" sz="2200" dirty="0" smtClean="0"/>
              <a:t>CWU students excavating at the site</a:t>
            </a:r>
            <a:endParaRPr lang="en-US" sz="2200" dirty="0"/>
          </a:p>
        </p:txBody>
      </p:sp>
      <p:sp>
        <p:nvSpPr>
          <p:cNvPr id="107" name="TextBox 106"/>
          <p:cNvSpPr txBox="1"/>
          <p:nvPr/>
        </p:nvSpPr>
        <p:spPr>
          <a:xfrm>
            <a:off x="14001065" y="19045060"/>
            <a:ext cx="6885681" cy="430887"/>
          </a:xfrm>
          <a:prstGeom prst="rect">
            <a:avLst/>
          </a:prstGeom>
          <a:noFill/>
        </p:spPr>
        <p:txBody>
          <a:bodyPr wrap="square" rtlCol="0">
            <a:spAutoFit/>
          </a:bodyPr>
          <a:lstStyle/>
          <a:p>
            <a:r>
              <a:rPr lang="en-US" sz="2200" dirty="0" smtClean="0"/>
              <a:t>1553 properly projected Total </a:t>
            </a:r>
            <a:r>
              <a:rPr lang="en-US" sz="2200" dirty="0"/>
              <a:t>S</a:t>
            </a:r>
            <a:r>
              <a:rPr lang="en-US" sz="2200" dirty="0" smtClean="0"/>
              <a:t>tation points </a:t>
            </a:r>
            <a:endParaRPr lang="en-US" sz="2200" dirty="0"/>
          </a:p>
        </p:txBody>
      </p:sp>
      <p:sp>
        <p:nvSpPr>
          <p:cNvPr id="108" name="TextBox 107"/>
          <p:cNvSpPr txBox="1"/>
          <p:nvPr/>
        </p:nvSpPr>
        <p:spPr>
          <a:xfrm>
            <a:off x="22337829" y="12486844"/>
            <a:ext cx="7357297" cy="769441"/>
          </a:xfrm>
          <a:prstGeom prst="rect">
            <a:avLst/>
          </a:prstGeom>
          <a:noFill/>
        </p:spPr>
        <p:txBody>
          <a:bodyPr wrap="square" rtlCol="0">
            <a:spAutoFit/>
          </a:bodyPr>
          <a:lstStyle/>
          <a:p>
            <a:r>
              <a:rPr lang="en-US" sz="2200" dirty="0" smtClean="0"/>
              <a:t>Excel spreadsheet with new columns for NAD 1927 UTM coordinates</a:t>
            </a:r>
            <a:endParaRPr lang="en-US" sz="2200" dirty="0"/>
          </a:p>
        </p:txBody>
      </p:sp>
      <p:sp>
        <p:nvSpPr>
          <p:cNvPr id="109" name="TextBox 108"/>
          <p:cNvSpPr txBox="1"/>
          <p:nvPr/>
        </p:nvSpPr>
        <p:spPr>
          <a:xfrm>
            <a:off x="22407612" y="25804623"/>
            <a:ext cx="7315200" cy="769441"/>
          </a:xfrm>
          <a:prstGeom prst="rect">
            <a:avLst/>
          </a:prstGeom>
          <a:noFill/>
        </p:spPr>
        <p:txBody>
          <a:bodyPr wrap="square" rtlCol="0">
            <a:spAutoFit/>
          </a:bodyPr>
          <a:lstStyle/>
          <a:p>
            <a:r>
              <a:rPr lang="en-US" sz="2200" dirty="0" smtClean="0"/>
              <a:t>Interpolation of current topography (upper) and original topography (lower)</a:t>
            </a:r>
            <a:endParaRPr lang="en-US" sz="2200" dirty="0"/>
          </a:p>
        </p:txBody>
      </p:sp>
      <p:sp>
        <p:nvSpPr>
          <p:cNvPr id="110" name="TextBox 109"/>
          <p:cNvSpPr txBox="1"/>
          <p:nvPr/>
        </p:nvSpPr>
        <p:spPr>
          <a:xfrm>
            <a:off x="13931642" y="29462080"/>
            <a:ext cx="7222980" cy="769441"/>
          </a:xfrm>
          <a:prstGeom prst="rect">
            <a:avLst/>
          </a:prstGeom>
          <a:noFill/>
        </p:spPr>
        <p:txBody>
          <a:bodyPr wrap="square" rtlCol="0">
            <a:spAutoFit/>
          </a:bodyPr>
          <a:lstStyle/>
          <a:p>
            <a:r>
              <a:rPr lang="en-US" sz="2200" dirty="0" smtClean="0"/>
              <a:t>Schematic diagram of how the Cut and Fill tool calculates volume differences (ESRI 2014). </a:t>
            </a:r>
            <a:endParaRPr lang="en-US" sz="2200" dirty="0"/>
          </a:p>
        </p:txBody>
      </p:sp>
      <p:sp>
        <p:nvSpPr>
          <p:cNvPr id="121" name="TextBox 120"/>
          <p:cNvSpPr txBox="1"/>
          <p:nvPr/>
        </p:nvSpPr>
        <p:spPr>
          <a:xfrm>
            <a:off x="31629112" y="10573808"/>
            <a:ext cx="5943600" cy="769441"/>
          </a:xfrm>
          <a:prstGeom prst="rect">
            <a:avLst/>
          </a:prstGeom>
          <a:noFill/>
        </p:spPr>
        <p:txBody>
          <a:bodyPr wrap="square" rtlCol="0">
            <a:spAutoFit/>
          </a:bodyPr>
          <a:lstStyle/>
          <a:p>
            <a:r>
              <a:rPr lang="en-US" sz="2200" dirty="0" smtClean="0"/>
              <a:t>Interpolation results of current borrow pit topography</a:t>
            </a:r>
            <a:endParaRPr lang="en-US" sz="2200" dirty="0"/>
          </a:p>
        </p:txBody>
      </p:sp>
      <p:sp>
        <p:nvSpPr>
          <p:cNvPr id="122" name="TextBox 121"/>
          <p:cNvSpPr txBox="1"/>
          <p:nvPr/>
        </p:nvSpPr>
        <p:spPr>
          <a:xfrm>
            <a:off x="31605464" y="15615121"/>
            <a:ext cx="5486400" cy="769441"/>
          </a:xfrm>
          <a:prstGeom prst="rect">
            <a:avLst/>
          </a:prstGeom>
          <a:noFill/>
        </p:spPr>
        <p:txBody>
          <a:bodyPr wrap="square" rtlCol="0">
            <a:spAutoFit/>
          </a:bodyPr>
          <a:lstStyle/>
          <a:p>
            <a:r>
              <a:rPr lang="en-US" sz="2200" dirty="0" smtClean="0"/>
              <a:t>Interpolation results of original borrow pit topography</a:t>
            </a:r>
            <a:endParaRPr lang="en-US" sz="2200" dirty="0"/>
          </a:p>
        </p:txBody>
      </p:sp>
      <p:sp>
        <p:nvSpPr>
          <p:cNvPr id="123" name="TextBox 122"/>
          <p:cNvSpPr txBox="1"/>
          <p:nvPr/>
        </p:nvSpPr>
        <p:spPr>
          <a:xfrm>
            <a:off x="38912961" y="8542898"/>
            <a:ext cx="3606896" cy="430887"/>
          </a:xfrm>
          <a:prstGeom prst="rect">
            <a:avLst/>
          </a:prstGeom>
          <a:noFill/>
        </p:spPr>
        <p:txBody>
          <a:bodyPr wrap="square" rtlCol="0">
            <a:spAutoFit/>
          </a:bodyPr>
          <a:lstStyle/>
          <a:p>
            <a:r>
              <a:rPr lang="en-US" sz="2200" dirty="0" smtClean="0"/>
              <a:t>North to south profile</a:t>
            </a:r>
            <a:endParaRPr lang="en-US" sz="2200" dirty="0"/>
          </a:p>
        </p:txBody>
      </p:sp>
      <p:sp>
        <p:nvSpPr>
          <p:cNvPr id="124" name="TextBox 123"/>
          <p:cNvSpPr txBox="1"/>
          <p:nvPr/>
        </p:nvSpPr>
        <p:spPr>
          <a:xfrm>
            <a:off x="38862257" y="11108109"/>
            <a:ext cx="3657600" cy="430887"/>
          </a:xfrm>
          <a:prstGeom prst="rect">
            <a:avLst/>
          </a:prstGeom>
          <a:noFill/>
        </p:spPr>
        <p:txBody>
          <a:bodyPr wrap="square" rtlCol="0">
            <a:spAutoFit/>
          </a:bodyPr>
          <a:lstStyle/>
          <a:p>
            <a:r>
              <a:rPr lang="en-US" sz="2200" dirty="0" smtClean="0"/>
              <a:t>West to east profile</a:t>
            </a:r>
            <a:endParaRPr lang="en-US" sz="2200" dirty="0"/>
          </a:p>
        </p:txBody>
      </p:sp>
      <p:sp>
        <p:nvSpPr>
          <p:cNvPr id="125" name="TextBox 124"/>
          <p:cNvSpPr txBox="1"/>
          <p:nvPr/>
        </p:nvSpPr>
        <p:spPr>
          <a:xfrm>
            <a:off x="39024500" y="13819757"/>
            <a:ext cx="3657600" cy="430887"/>
          </a:xfrm>
          <a:prstGeom prst="rect">
            <a:avLst/>
          </a:prstGeom>
          <a:noFill/>
        </p:spPr>
        <p:txBody>
          <a:bodyPr wrap="square" rtlCol="0">
            <a:spAutoFit/>
          </a:bodyPr>
          <a:lstStyle/>
          <a:p>
            <a:r>
              <a:rPr lang="en-US" sz="2200" dirty="0" smtClean="0"/>
              <a:t>North to south profile</a:t>
            </a:r>
            <a:endParaRPr lang="en-US" sz="2200" dirty="0"/>
          </a:p>
        </p:txBody>
      </p:sp>
      <p:sp>
        <p:nvSpPr>
          <p:cNvPr id="126" name="TextBox 125"/>
          <p:cNvSpPr txBox="1"/>
          <p:nvPr/>
        </p:nvSpPr>
        <p:spPr>
          <a:xfrm>
            <a:off x="38928727" y="16463661"/>
            <a:ext cx="3669730" cy="430887"/>
          </a:xfrm>
          <a:prstGeom prst="rect">
            <a:avLst/>
          </a:prstGeom>
          <a:noFill/>
        </p:spPr>
        <p:txBody>
          <a:bodyPr wrap="square" rtlCol="0">
            <a:spAutoFit/>
          </a:bodyPr>
          <a:lstStyle/>
          <a:p>
            <a:r>
              <a:rPr lang="en-US" sz="2200" dirty="0" smtClean="0"/>
              <a:t>West to east profile</a:t>
            </a:r>
            <a:endParaRPr lang="en-US" sz="2200" dirty="0"/>
          </a:p>
        </p:txBody>
      </p:sp>
      <p:cxnSp>
        <p:nvCxnSpPr>
          <p:cNvPr id="1025" name="Straight Arrow Connector 1024"/>
          <p:cNvCxnSpPr>
            <a:stCxn id="29" idx="1"/>
          </p:cNvCxnSpPr>
          <p:nvPr/>
        </p:nvCxnSpPr>
        <p:spPr>
          <a:xfrm flipH="1">
            <a:off x="36118800" y="7490082"/>
            <a:ext cx="2794161" cy="2061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0" name="Straight Arrow Connector 1029"/>
          <p:cNvCxnSpPr>
            <a:stCxn id="30" idx="1"/>
          </p:cNvCxnSpPr>
          <p:nvPr/>
        </p:nvCxnSpPr>
        <p:spPr>
          <a:xfrm flipH="1" flipV="1">
            <a:off x="36957000" y="8512373"/>
            <a:ext cx="1971727" cy="1603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6" name="Straight Arrow Connector 1035"/>
          <p:cNvCxnSpPr>
            <a:stCxn id="67" idx="1"/>
          </p:cNvCxnSpPr>
          <p:nvPr/>
        </p:nvCxnSpPr>
        <p:spPr>
          <a:xfrm flipH="1" flipV="1">
            <a:off x="36118800" y="12589654"/>
            <a:ext cx="2905700" cy="1379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0" name="Straight Arrow Connector 1039"/>
          <p:cNvCxnSpPr>
            <a:stCxn id="64" idx="1"/>
          </p:cNvCxnSpPr>
          <p:nvPr/>
        </p:nvCxnSpPr>
        <p:spPr>
          <a:xfrm flipH="1" flipV="1">
            <a:off x="36957000" y="13335000"/>
            <a:ext cx="2048691" cy="20936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5" name="TextBox 1044"/>
          <p:cNvSpPr txBox="1"/>
          <p:nvPr/>
        </p:nvSpPr>
        <p:spPr>
          <a:xfrm>
            <a:off x="31194958" y="16802444"/>
            <a:ext cx="12420600" cy="4228850"/>
          </a:xfrm>
          <a:prstGeom prst="rect">
            <a:avLst/>
          </a:prstGeom>
          <a:noFill/>
        </p:spPr>
        <p:txBody>
          <a:bodyPr wrap="square" rtlCol="0">
            <a:spAutoFit/>
          </a:bodyPr>
          <a:lstStyle/>
          <a:p>
            <a:pPr>
              <a:lnSpc>
                <a:spcPct val="120000"/>
              </a:lnSpc>
            </a:pPr>
            <a:r>
              <a:rPr lang="en-US" sz="3200" dirty="0" smtClean="0">
                <a:latin typeface="Trebuchet MS" panose="020B0603020202020204" pitchFamily="34" charset="0"/>
              </a:rPr>
              <a:t>Interpolation of current and original topography resulted in two topographic surfaces with differences in elevation and slope as evidenced by the above profiles.  Results of the Cut and Fill calculation show that there is a 637m³ difference between the interpolated current and original topography.  Therefore, it would take approximately 40 standard dump truck loads to restore the topography to its original condition.  </a:t>
            </a:r>
            <a:endParaRPr lang="en-US" sz="3200" dirty="0">
              <a:latin typeface="Trebuchet MS" panose="020B0603020202020204" pitchFamily="34" charset="0"/>
            </a:endParaRPr>
          </a:p>
        </p:txBody>
      </p:sp>
      <p:sp>
        <p:nvSpPr>
          <p:cNvPr id="1046" name="TextBox 1045"/>
          <p:cNvSpPr txBox="1"/>
          <p:nvPr/>
        </p:nvSpPr>
        <p:spPr>
          <a:xfrm>
            <a:off x="36118800" y="27306429"/>
            <a:ext cx="7696200" cy="430887"/>
          </a:xfrm>
          <a:prstGeom prst="rect">
            <a:avLst/>
          </a:prstGeom>
          <a:noFill/>
        </p:spPr>
        <p:txBody>
          <a:bodyPr wrap="square" rtlCol="0">
            <a:spAutoFit/>
          </a:bodyPr>
          <a:lstStyle/>
          <a:p>
            <a:r>
              <a:rPr lang="en-US" sz="2200" dirty="0" smtClean="0"/>
              <a:t>3-D models of current (upper) and original (lower) topography </a:t>
            </a:r>
            <a:endParaRPr lang="en-US" sz="2200" dirty="0"/>
          </a:p>
        </p:txBody>
      </p:sp>
      <p:sp>
        <p:nvSpPr>
          <p:cNvPr id="1047" name="TextBox 1046"/>
          <p:cNvSpPr txBox="1"/>
          <p:nvPr/>
        </p:nvSpPr>
        <p:spPr>
          <a:xfrm>
            <a:off x="31194958" y="27934920"/>
            <a:ext cx="12031005" cy="3637919"/>
          </a:xfrm>
          <a:prstGeom prst="rect">
            <a:avLst/>
          </a:prstGeom>
          <a:noFill/>
        </p:spPr>
        <p:txBody>
          <a:bodyPr wrap="square" rtlCol="0">
            <a:spAutoFit/>
          </a:bodyPr>
          <a:lstStyle/>
          <a:p>
            <a:pPr>
              <a:lnSpc>
                <a:spcPct val="120000"/>
              </a:lnSpc>
            </a:pPr>
            <a:r>
              <a:rPr lang="en-US" sz="3200" dirty="0" smtClean="0">
                <a:latin typeface="Trebuchet MS" panose="020B0603020202020204" pitchFamily="34" charset="0"/>
              </a:rPr>
              <a:t>Results of this study will aid in the mitigation process associated with a culturally and scientifically significant archaeological site. </a:t>
            </a:r>
            <a:r>
              <a:rPr lang="en-US" sz="3200" dirty="0">
                <a:latin typeface="Trebuchet MS" panose="020B0603020202020204" pitchFamily="34" charset="0"/>
              </a:rPr>
              <a:t>Based on the data available, results are viewed as a best guess of the original </a:t>
            </a:r>
            <a:r>
              <a:rPr lang="en-US" sz="3200" dirty="0" smtClean="0">
                <a:latin typeface="Trebuchet MS" panose="020B0603020202020204" pitchFamily="34" charset="0"/>
              </a:rPr>
              <a:t>topography.  Although the current surface interpolation appears accurate, attempting to model the original surface was hampered by lack of data. </a:t>
            </a:r>
            <a:endParaRPr lang="en-US" sz="3200" dirty="0">
              <a:latin typeface="Trebuchet MS" panose="020B0603020202020204" pitchFamily="34" charset="0"/>
            </a:endParaRPr>
          </a:p>
        </p:txBody>
      </p:sp>
      <p:sp>
        <p:nvSpPr>
          <p:cNvPr id="127" name="Down Arrow 126"/>
          <p:cNvSpPr/>
          <p:nvPr/>
        </p:nvSpPr>
        <p:spPr>
          <a:xfrm rot="13500000" flipH="1" flipV="1">
            <a:off x="20608780" y="11436204"/>
            <a:ext cx="1518690" cy="2897200"/>
          </a:xfrm>
          <a:prstGeom prst="downArrow">
            <a:avLst/>
          </a:prstGeom>
          <a:solidFill>
            <a:schemeClr val="bg1"/>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0099000" y="33065679"/>
            <a:ext cx="45719" cy="4571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4001065" y="32032533"/>
            <a:ext cx="15694062" cy="651410"/>
          </a:xfrm>
          <a:prstGeom prst="rect">
            <a:avLst/>
          </a:prstGeom>
          <a:noFill/>
          <a:ln w="635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Trebuchet MS" panose="020B0603020202020204" pitchFamily="34" charset="0"/>
              </a:rPr>
              <a:t>Acknowledgements:  Dr. Mathew Novak, Dr. Patrick McCutcheon, Sonja </a:t>
            </a:r>
            <a:r>
              <a:rPr lang="en-US" sz="3000" dirty="0" err="1" smtClean="0">
                <a:solidFill>
                  <a:schemeClr val="tx1"/>
                </a:solidFill>
                <a:latin typeface="Trebuchet MS" panose="020B0603020202020204" pitchFamily="34" charset="0"/>
              </a:rPr>
              <a:t>Kassa</a:t>
            </a:r>
            <a:r>
              <a:rPr lang="en-US" sz="3000" dirty="0" smtClean="0">
                <a:solidFill>
                  <a:schemeClr val="tx1"/>
                </a:solidFill>
                <a:latin typeface="Trebuchet MS" panose="020B0603020202020204" pitchFamily="34" charset="0"/>
              </a:rPr>
              <a:t>, Anna Yost</a:t>
            </a:r>
            <a:endParaRPr lang="en-US" sz="3000" dirty="0">
              <a:solidFill>
                <a:schemeClr val="tx1"/>
              </a:solidFill>
              <a:latin typeface="Trebuchet MS" panose="020B0603020202020204" pitchFamily="34" charset="0"/>
            </a:endParaRPr>
          </a:p>
        </p:txBody>
      </p:sp>
      <p:cxnSp>
        <p:nvCxnSpPr>
          <p:cNvPr id="17" name="Straight Connector 16"/>
          <p:cNvCxnSpPr/>
          <p:nvPr/>
        </p:nvCxnSpPr>
        <p:spPr>
          <a:xfrm>
            <a:off x="32156400" y="13240512"/>
            <a:ext cx="4857611"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6073080" y="12420600"/>
            <a:ext cx="0" cy="144780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5890200" y="15288768"/>
            <a:ext cx="304800"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6073080" y="7543800"/>
            <a:ext cx="0" cy="1429985"/>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2156400" y="8366760"/>
            <a:ext cx="4857611"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5890200" y="10325100"/>
            <a:ext cx="304800"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1028" name="Picture 102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154075" y="21081702"/>
            <a:ext cx="734254" cy="450411"/>
          </a:xfrm>
          <a:prstGeom prst="rect">
            <a:avLst/>
          </a:prstGeom>
        </p:spPr>
      </p:pic>
      <p:pic>
        <p:nvPicPr>
          <p:cNvPr id="130" name="Picture 1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020131" y="21094029"/>
            <a:ext cx="734254" cy="450411"/>
          </a:xfrm>
          <a:prstGeom prst="rect">
            <a:avLst/>
          </a:prstGeom>
        </p:spPr>
      </p:pic>
      <p:pic>
        <p:nvPicPr>
          <p:cNvPr id="131" name="Picture 13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929644" y="21112735"/>
            <a:ext cx="734254" cy="450411"/>
          </a:xfrm>
          <a:prstGeom prst="rect">
            <a:avLst/>
          </a:prstGeom>
        </p:spPr>
      </p:pic>
      <p:pic>
        <p:nvPicPr>
          <p:cNvPr id="132" name="Picture 13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900538" y="21094845"/>
            <a:ext cx="734254" cy="450411"/>
          </a:xfrm>
          <a:prstGeom prst="rect">
            <a:avLst/>
          </a:prstGeom>
        </p:spPr>
      </p:pic>
      <p:pic>
        <p:nvPicPr>
          <p:cNvPr id="133" name="Picture 13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799261" y="21097195"/>
            <a:ext cx="734254" cy="450411"/>
          </a:xfrm>
          <a:prstGeom prst="rect">
            <a:avLst/>
          </a:prstGeom>
        </p:spPr>
      </p:pic>
      <p:pic>
        <p:nvPicPr>
          <p:cNvPr id="134" name="Picture 1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693866" y="21128228"/>
            <a:ext cx="734254" cy="450411"/>
          </a:xfrm>
          <a:prstGeom prst="rect">
            <a:avLst/>
          </a:prstGeom>
        </p:spPr>
      </p:pic>
      <p:pic>
        <p:nvPicPr>
          <p:cNvPr id="135" name="Picture 1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154075" y="22016514"/>
            <a:ext cx="734254" cy="450411"/>
          </a:xfrm>
          <a:prstGeom prst="rect">
            <a:avLst/>
          </a:prstGeom>
        </p:spPr>
      </p:pic>
      <p:pic>
        <p:nvPicPr>
          <p:cNvPr id="136" name="Picture 13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040295" y="22021223"/>
            <a:ext cx="734254" cy="450411"/>
          </a:xfrm>
          <a:prstGeom prst="rect">
            <a:avLst/>
          </a:prstGeom>
        </p:spPr>
      </p:pic>
      <p:pic>
        <p:nvPicPr>
          <p:cNvPr id="137" name="Picture 13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968635" y="22021223"/>
            <a:ext cx="734254" cy="450411"/>
          </a:xfrm>
          <a:prstGeom prst="rect">
            <a:avLst/>
          </a:prstGeom>
        </p:spPr>
      </p:pic>
      <p:pic>
        <p:nvPicPr>
          <p:cNvPr id="138" name="Picture 13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850951" y="22055777"/>
            <a:ext cx="734254" cy="450411"/>
          </a:xfrm>
          <a:prstGeom prst="rect">
            <a:avLst/>
          </a:prstGeom>
        </p:spPr>
      </p:pic>
      <p:pic>
        <p:nvPicPr>
          <p:cNvPr id="139" name="Picture 1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799261" y="22044318"/>
            <a:ext cx="734254" cy="450411"/>
          </a:xfrm>
          <a:prstGeom prst="rect">
            <a:avLst/>
          </a:prstGeom>
        </p:spPr>
      </p:pic>
      <p:pic>
        <p:nvPicPr>
          <p:cNvPr id="140" name="Picture 1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705953" y="22029836"/>
            <a:ext cx="734254" cy="450411"/>
          </a:xfrm>
          <a:prstGeom prst="rect">
            <a:avLst/>
          </a:prstGeom>
        </p:spPr>
      </p:pic>
      <p:pic>
        <p:nvPicPr>
          <p:cNvPr id="141" name="Picture 14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154075" y="22912748"/>
            <a:ext cx="734254" cy="450411"/>
          </a:xfrm>
          <a:prstGeom prst="rect">
            <a:avLst/>
          </a:prstGeom>
        </p:spPr>
      </p:pic>
      <p:pic>
        <p:nvPicPr>
          <p:cNvPr id="142" name="Picture 1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029663" y="22933627"/>
            <a:ext cx="734254" cy="450411"/>
          </a:xfrm>
          <a:prstGeom prst="rect">
            <a:avLst/>
          </a:prstGeom>
        </p:spPr>
      </p:pic>
      <p:pic>
        <p:nvPicPr>
          <p:cNvPr id="143" name="Picture 14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968635" y="22937406"/>
            <a:ext cx="734254" cy="450411"/>
          </a:xfrm>
          <a:prstGeom prst="rect">
            <a:avLst/>
          </a:prstGeom>
        </p:spPr>
      </p:pic>
      <p:pic>
        <p:nvPicPr>
          <p:cNvPr id="144" name="Picture 14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850951" y="22937406"/>
            <a:ext cx="734254" cy="450411"/>
          </a:xfrm>
          <a:prstGeom prst="rect">
            <a:avLst/>
          </a:prstGeom>
        </p:spPr>
      </p:pic>
      <p:pic>
        <p:nvPicPr>
          <p:cNvPr id="145" name="Picture 14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755940" y="22912749"/>
            <a:ext cx="734254" cy="450411"/>
          </a:xfrm>
          <a:prstGeom prst="rect">
            <a:avLst/>
          </a:prstGeom>
        </p:spPr>
      </p:pic>
      <p:pic>
        <p:nvPicPr>
          <p:cNvPr id="146" name="Picture 1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705953" y="22937406"/>
            <a:ext cx="734254" cy="450411"/>
          </a:xfrm>
          <a:prstGeom prst="rect">
            <a:avLst/>
          </a:prstGeom>
        </p:spPr>
      </p:pic>
      <p:pic>
        <p:nvPicPr>
          <p:cNvPr id="147" name="Picture 14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154075" y="23810750"/>
            <a:ext cx="734254" cy="450411"/>
          </a:xfrm>
          <a:prstGeom prst="rect">
            <a:avLst/>
          </a:prstGeom>
        </p:spPr>
      </p:pic>
      <p:pic>
        <p:nvPicPr>
          <p:cNvPr id="148" name="Picture 14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056060" y="23810750"/>
            <a:ext cx="734254" cy="450411"/>
          </a:xfrm>
          <a:prstGeom prst="rect">
            <a:avLst/>
          </a:prstGeom>
        </p:spPr>
      </p:pic>
      <p:pic>
        <p:nvPicPr>
          <p:cNvPr id="149" name="Picture 14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968635" y="23814022"/>
            <a:ext cx="734254" cy="450411"/>
          </a:xfrm>
          <a:prstGeom prst="rect">
            <a:avLst/>
          </a:prstGeom>
        </p:spPr>
      </p:pic>
      <p:pic>
        <p:nvPicPr>
          <p:cNvPr id="150" name="Picture 14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896140" y="23814022"/>
            <a:ext cx="734254" cy="450411"/>
          </a:xfrm>
          <a:prstGeom prst="rect">
            <a:avLst/>
          </a:prstGeom>
        </p:spPr>
      </p:pic>
      <p:pic>
        <p:nvPicPr>
          <p:cNvPr id="151" name="Picture 1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799261" y="23815324"/>
            <a:ext cx="734254" cy="450411"/>
          </a:xfrm>
          <a:prstGeom prst="rect">
            <a:avLst/>
          </a:prstGeom>
        </p:spPr>
      </p:pic>
      <p:pic>
        <p:nvPicPr>
          <p:cNvPr id="152" name="Picture 15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751673" y="23791713"/>
            <a:ext cx="734254" cy="450411"/>
          </a:xfrm>
          <a:prstGeom prst="rect">
            <a:avLst/>
          </a:prstGeom>
        </p:spPr>
      </p:pic>
      <p:pic>
        <p:nvPicPr>
          <p:cNvPr id="153" name="Picture 15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154075" y="24769372"/>
            <a:ext cx="734254" cy="450411"/>
          </a:xfrm>
          <a:prstGeom prst="rect">
            <a:avLst/>
          </a:prstGeom>
        </p:spPr>
      </p:pic>
      <p:pic>
        <p:nvPicPr>
          <p:cNvPr id="154" name="Picture 15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029663" y="24779383"/>
            <a:ext cx="734254" cy="450411"/>
          </a:xfrm>
          <a:prstGeom prst="rect">
            <a:avLst/>
          </a:prstGeom>
        </p:spPr>
      </p:pic>
      <p:pic>
        <p:nvPicPr>
          <p:cNvPr id="155" name="Picture 15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968635" y="24779384"/>
            <a:ext cx="734254" cy="450411"/>
          </a:xfrm>
          <a:prstGeom prst="rect">
            <a:avLst/>
          </a:prstGeom>
        </p:spPr>
      </p:pic>
      <p:pic>
        <p:nvPicPr>
          <p:cNvPr id="156" name="Picture 15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882182" y="24769371"/>
            <a:ext cx="734254" cy="450411"/>
          </a:xfrm>
          <a:prstGeom prst="rect">
            <a:avLst/>
          </a:prstGeom>
        </p:spPr>
      </p:pic>
      <p:pic>
        <p:nvPicPr>
          <p:cNvPr id="157" name="Picture 15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744817" y="24779382"/>
            <a:ext cx="734254" cy="450411"/>
          </a:xfrm>
          <a:prstGeom prst="rect">
            <a:avLst/>
          </a:prstGeom>
        </p:spPr>
      </p:pic>
      <p:pic>
        <p:nvPicPr>
          <p:cNvPr id="158" name="Picture 15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675473" y="24788815"/>
            <a:ext cx="734254" cy="450411"/>
          </a:xfrm>
          <a:prstGeom prst="rect">
            <a:avLst/>
          </a:prstGeom>
        </p:spPr>
      </p:pic>
      <p:pic>
        <p:nvPicPr>
          <p:cNvPr id="159" name="Picture 15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183714" y="25643578"/>
            <a:ext cx="734254" cy="450411"/>
          </a:xfrm>
          <a:prstGeom prst="rect">
            <a:avLst/>
          </a:prstGeom>
        </p:spPr>
      </p:pic>
      <p:pic>
        <p:nvPicPr>
          <p:cNvPr id="160" name="Picture 15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039990" y="25694403"/>
            <a:ext cx="734254" cy="450411"/>
          </a:xfrm>
          <a:prstGeom prst="rect">
            <a:avLst/>
          </a:prstGeom>
        </p:spPr>
      </p:pic>
      <p:pic>
        <p:nvPicPr>
          <p:cNvPr id="161" name="Picture 16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929644" y="25727672"/>
            <a:ext cx="734254" cy="450411"/>
          </a:xfrm>
          <a:prstGeom prst="rect">
            <a:avLst/>
          </a:prstGeom>
        </p:spPr>
      </p:pic>
      <p:pic>
        <p:nvPicPr>
          <p:cNvPr id="162" name="Picture 16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859232" y="25697220"/>
            <a:ext cx="734254" cy="450411"/>
          </a:xfrm>
          <a:prstGeom prst="rect">
            <a:avLst/>
          </a:prstGeom>
        </p:spPr>
      </p:pic>
      <p:pic>
        <p:nvPicPr>
          <p:cNvPr id="163" name="Picture 16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4755940" y="25709010"/>
            <a:ext cx="734254" cy="450411"/>
          </a:xfrm>
          <a:prstGeom prst="rect">
            <a:avLst/>
          </a:prstGeom>
        </p:spPr>
      </p:pic>
      <p:pic>
        <p:nvPicPr>
          <p:cNvPr id="164" name="Picture 16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693866" y="25697220"/>
            <a:ext cx="734254" cy="450411"/>
          </a:xfrm>
          <a:prstGeom prst="rect">
            <a:avLst/>
          </a:prstGeom>
        </p:spPr>
      </p:pic>
      <p:pic>
        <p:nvPicPr>
          <p:cNvPr id="165" name="Picture 16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113926" y="26563189"/>
            <a:ext cx="734254" cy="450411"/>
          </a:xfrm>
          <a:prstGeom prst="rect">
            <a:avLst/>
          </a:prstGeom>
        </p:spPr>
      </p:pic>
      <p:pic>
        <p:nvPicPr>
          <p:cNvPr id="166" name="Picture 16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020131" y="26538145"/>
            <a:ext cx="734254" cy="450411"/>
          </a:xfrm>
          <a:prstGeom prst="rect">
            <a:avLst/>
          </a:prstGeom>
        </p:spPr>
      </p:pic>
      <p:pic>
        <p:nvPicPr>
          <p:cNvPr id="167" name="Picture 16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929644" y="26538145"/>
            <a:ext cx="734254" cy="450411"/>
          </a:xfrm>
          <a:prstGeom prst="rect">
            <a:avLst/>
          </a:prstGeom>
        </p:spPr>
      </p:pic>
      <p:pic>
        <p:nvPicPr>
          <p:cNvPr id="168" name="Picture 16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882182" y="26580739"/>
            <a:ext cx="734254" cy="450411"/>
          </a:xfrm>
          <a:prstGeom prst="rect">
            <a:avLst/>
          </a:prstGeom>
        </p:spPr>
      </p:pic>
      <p:sp>
        <p:nvSpPr>
          <p:cNvPr id="1029" name="Rectangle 1028"/>
          <p:cNvSpPr/>
          <p:nvPr/>
        </p:nvSpPr>
        <p:spPr>
          <a:xfrm>
            <a:off x="31100071" y="31998029"/>
            <a:ext cx="11983586" cy="685913"/>
          </a:xfrm>
          <a:prstGeom prst="rect">
            <a:avLst/>
          </a:prstGeom>
          <a:noFill/>
          <a:ln w="63500">
            <a:solidFill>
              <a:schemeClr val="tx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TextBox 1030"/>
          <p:cNvSpPr txBox="1"/>
          <p:nvPr/>
        </p:nvSpPr>
        <p:spPr>
          <a:xfrm>
            <a:off x="30719883" y="32032533"/>
            <a:ext cx="12668389" cy="553998"/>
          </a:xfrm>
          <a:prstGeom prst="rect">
            <a:avLst/>
          </a:prstGeom>
          <a:noFill/>
        </p:spPr>
        <p:txBody>
          <a:bodyPr wrap="square" rtlCol="0">
            <a:spAutoFit/>
          </a:bodyPr>
          <a:lstStyle/>
          <a:p>
            <a:pPr algn="ctr"/>
            <a:r>
              <a:rPr lang="en-US" sz="3000" dirty="0" smtClean="0">
                <a:latin typeface="Trebuchet MS" panose="020B0603020202020204" pitchFamily="34" charset="0"/>
              </a:rPr>
              <a:t>References Cited:  2014 ESRI:  argis.com.  Web accessed 5/8/2014</a:t>
            </a:r>
          </a:p>
        </p:txBody>
      </p:sp>
      <p:sp>
        <p:nvSpPr>
          <p:cNvPr id="116" name="Down Arrow 115"/>
          <p:cNvSpPr/>
          <p:nvPr/>
        </p:nvSpPr>
        <p:spPr>
          <a:xfrm rot="7562752" flipH="1" flipV="1">
            <a:off x="20938652" y="17811904"/>
            <a:ext cx="1518690" cy="2897200"/>
          </a:xfrm>
          <a:prstGeom prst="downArrow">
            <a:avLst/>
          </a:prstGeom>
          <a:solidFill>
            <a:schemeClr val="bg1"/>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own Arrow 114"/>
          <p:cNvSpPr/>
          <p:nvPr/>
        </p:nvSpPr>
        <p:spPr>
          <a:xfrm rot="13482858" flipH="1" flipV="1">
            <a:off x="20879370" y="23906777"/>
            <a:ext cx="1518690" cy="2897200"/>
          </a:xfrm>
          <a:prstGeom prst="downArrow">
            <a:avLst/>
          </a:prstGeom>
          <a:solidFill>
            <a:schemeClr val="bg1"/>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183714" y="27092414"/>
            <a:ext cx="4349801" cy="430887"/>
          </a:xfrm>
          <a:prstGeom prst="rect">
            <a:avLst/>
          </a:prstGeom>
          <a:noFill/>
        </p:spPr>
        <p:txBody>
          <a:bodyPr wrap="square" rtlCol="0">
            <a:spAutoFit/>
          </a:bodyPr>
          <a:lstStyle/>
          <a:p>
            <a:r>
              <a:rPr lang="en-US" sz="2200" dirty="0" smtClean="0"/>
              <a:t>40 standard dump truck loads</a:t>
            </a:r>
            <a:endParaRPr lang="en-US" sz="2200" dirty="0"/>
          </a:p>
        </p:txBody>
      </p:sp>
    </p:spTree>
    <p:extLst>
      <p:ext uri="{BB962C8B-B14F-4D97-AF65-F5344CB8AC3E}">
        <p14:creationId xmlns:p14="http://schemas.microsoft.com/office/powerpoint/2010/main" val="3230598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pct50">
          <a:fgClr>
            <a:schemeClr val="accent3">
              <a:lumMod val="20000"/>
              <a:lumOff val="80000"/>
            </a:schemeClr>
          </a:fgClr>
          <a:bgClr>
            <a:schemeClr val="bg1"/>
          </a:bgClr>
        </a:pattFill>
        <a:ln>
          <a:beve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3085</TotalTime>
  <Words>645</Words>
  <Application>Microsoft Office PowerPoint</Application>
  <PresentationFormat>Custom</PresentationFormat>
  <Paragraphs>38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Stcherbinine</dc:creator>
  <cp:lastModifiedBy>Sean Stcherbinine</cp:lastModifiedBy>
  <cp:revision>91</cp:revision>
  <dcterms:created xsi:type="dcterms:W3CDTF">2014-04-25T18:52:54Z</dcterms:created>
  <dcterms:modified xsi:type="dcterms:W3CDTF">2014-05-21T20:39:31Z</dcterms:modified>
</cp:coreProperties>
</file>